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28" r:id="rId3"/>
    <p:sldId id="334" r:id="rId4"/>
    <p:sldId id="335" r:id="rId5"/>
    <p:sldId id="336" r:id="rId6"/>
    <p:sldId id="337" r:id="rId7"/>
    <p:sldId id="341" r:id="rId8"/>
    <p:sldId id="342" r:id="rId9"/>
    <p:sldId id="343" r:id="rId10"/>
    <p:sldId id="339" r:id="rId11"/>
    <p:sldId id="349" r:id="rId12"/>
    <p:sldId id="350" r:id="rId13"/>
    <p:sldId id="351" r:id="rId14"/>
    <p:sldId id="352" r:id="rId15"/>
    <p:sldId id="353" r:id="rId16"/>
    <p:sldId id="340" r:id="rId17"/>
    <p:sldId id="344" r:id="rId18"/>
    <p:sldId id="345" r:id="rId19"/>
    <p:sldId id="346" r:id="rId20"/>
    <p:sldId id="347" r:id="rId21"/>
    <p:sldId id="31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ário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468" y="60"/>
      </p:cViewPr>
      <p:guideLst>
        <p:guide orient="horz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8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1.jp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6157707-25C3-4E7A-AA66-846A3B15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526" y="0"/>
            <a:ext cx="1766170" cy="176617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12306EF-3DF1-427C-91C9-1F5E72B0B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7088" y="0"/>
            <a:ext cx="8915399" cy="1126283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Black Eagle Treinamentos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56660E-DAC1-4CCD-BE1C-E89F5CA16766}"/>
              </a:ext>
            </a:extLst>
          </p:cNvPr>
          <p:cNvSpPr txBox="1"/>
          <p:nvPr/>
        </p:nvSpPr>
        <p:spPr>
          <a:xfrm>
            <a:off x="1753644" y="1058284"/>
            <a:ext cx="10621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Sistema</a:t>
            </a:r>
            <a:r>
              <a:rPr lang="pt-BR" sz="4000" b="1" i="1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Respiratório &amp; Circulatório</a:t>
            </a:r>
            <a:endParaRPr lang="pt-BR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94749B-B48C-4B99-9FBE-74DCD188F6D8}"/>
              </a:ext>
            </a:extLst>
          </p:cNvPr>
          <p:cNvSpPr txBox="1"/>
          <p:nvPr/>
        </p:nvSpPr>
        <p:spPr>
          <a:xfrm>
            <a:off x="10147816" y="6315980"/>
            <a:ext cx="1889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Aula 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02EB3A-6074-46B7-AA8F-5CAB2319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05" y="1783662"/>
            <a:ext cx="5608834" cy="50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27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AD14C88-22C8-4D15-8461-9EBEF1328E33}"/>
              </a:ext>
            </a:extLst>
          </p:cNvPr>
          <p:cNvSpPr txBox="1"/>
          <p:nvPr/>
        </p:nvSpPr>
        <p:spPr>
          <a:xfrm>
            <a:off x="869254" y="0"/>
            <a:ext cx="6350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Sistema</a:t>
            </a:r>
            <a:r>
              <a:rPr lang="pt-BR" sz="4000" b="1" i="1" spc="-1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Circulatório</a:t>
            </a:r>
            <a:endParaRPr lang="pt-BR" sz="4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073E58D-98F4-44A1-A5C3-B21B43BA44E6}"/>
              </a:ext>
            </a:extLst>
          </p:cNvPr>
          <p:cNvSpPr txBox="1"/>
          <p:nvPr/>
        </p:nvSpPr>
        <p:spPr>
          <a:xfrm>
            <a:off x="991904" y="639469"/>
            <a:ext cx="10707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Coração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está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situado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Cavidade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Torácica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entre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dois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ligeiramente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inclinado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para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esquerda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FA3E9EB-C25A-4DB5-A9BC-0260C9F59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21" y="1501658"/>
            <a:ext cx="3832965" cy="511062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D3728DB-4EC5-4AC8-B68E-D9B9389013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296725">
            <a:off x="1280525" y="1852520"/>
            <a:ext cx="4429401" cy="44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08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A33238C-40D3-4D9F-800C-BC16A680A5DC}"/>
              </a:ext>
            </a:extLst>
          </p:cNvPr>
          <p:cNvSpPr txBox="1"/>
          <p:nvPr/>
        </p:nvSpPr>
        <p:spPr>
          <a:xfrm>
            <a:off x="804928" y="0"/>
            <a:ext cx="11094797" cy="635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32384" indent="-342900" algn="just">
              <a:lnSpc>
                <a:spcPct val="150000"/>
              </a:lnSpc>
              <a:spcBef>
                <a:spcPts val="575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interior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coração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está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dividido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em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2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metades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não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comunicam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entre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si,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lado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direito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só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circula</a:t>
            </a:r>
            <a:r>
              <a:rPr lang="pt-BR" sz="2400" i="1" spc="-114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Venoso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(sangue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rico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em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dióxido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carbono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vermelho-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escuro)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lado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esquerdo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só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circula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Arterial(</a:t>
            </a:r>
            <a:r>
              <a:rPr lang="pt-BR" sz="2400" i="1" spc="-9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rico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em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oxigénio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vermelho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-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viva).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580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Cada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metade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coração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está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dividida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em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2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compartimentos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,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Aurículas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parte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Superior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indent="-342900" algn="just">
              <a:lnSpc>
                <a:spcPct val="150000"/>
              </a:lnSpc>
              <a:spcBef>
                <a:spcPts val="580"/>
              </a:spcBef>
              <a:buFont typeface="Wingdings" panose="05000000000000000000" pitchFamily="2" charset="2"/>
              <a:buChar char="Ø"/>
            </a:pP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Ventrículos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parte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Inferior.</a:t>
            </a:r>
          </a:p>
          <a:p>
            <a:pPr marL="355600" indent="-342900" algn="just">
              <a:lnSpc>
                <a:spcPct val="150000"/>
              </a:lnSpc>
              <a:spcBef>
                <a:spcPts val="580"/>
              </a:spcBef>
              <a:buFont typeface="Wingdings" panose="05000000000000000000" pitchFamily="2" charset="2"/>
              <a:buChar char="Ø"/>
            </a:pP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As Aurículas e Ventrículos do mesmo lado comunicam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através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uma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Válvula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permite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passagem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sentido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Aurícula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para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Ventrículo.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59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E287BE4-F533-4B40-AFBE-80AB6AC0EE65}"/>
              </a:ext>
            </a:extLst>
          </p:cNvPr>
          <p:cNvSpPr txBox="1"/>
          <p:nvPr/>
        </p:nvSpPr>
        <p:spPr>
          <a:xfrm>
            <a:off x="804929" y="0"/>
            <a:ext cx="7725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Os</a:t>
            </a:r>
            <a:r>
              <a:rPr lang="pt-BR" sz="3600" b="1" i="1" spc="-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3600" b="1" i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Vasos</a:t>
            </a:r>
            <a:r>
              <a:rPr lang="pt-BR" sz="3600" b="1" i="1" spc="-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36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Sanguíneos</a:t>
            </a:r>
            <a:endParaRPr lang="pt-BR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A4CA4CE-A2B8-4E2B-8266-4A0C17010ACF}"/>
              </a:ext>
            </a:extLst>
          </p:cNvPr>
          <p:cNvSpPr txBox="1"/>
          <p:nvPr/>
        </p:nvSpPr>
        <p:spPr>
          <a:xfrm>
            <a:off x="814192" y="605277"/>
            <a:ext cx="10850605" cy="4947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15113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circula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corpo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através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vasos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sanguíneos,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são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3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tipos: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42900" indent="-342900" algn="just">
              <a:lnSpc>
                <a:spcPct val="100000"/>
              </a:lnSpc>
              <a:spcBef>
                <a:spcPts val="1105"/>
              </a:spcBef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648335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/>
              </a:rPr>
              <a:t>Artérias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-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têm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paredes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espessas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elásticas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saem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coração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levam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todo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corpo;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42900" indent="-342900" algn="just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ü"/>
            </a:pPr>
            <a:r>
              <a:rPr lang="pt-BR" sz="2400" b="1" i="1" spc="-2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/>
              </a:rPr>
              <a:t>Veias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têm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paredes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elásticas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finas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conduzem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órgãos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até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coração;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42900" indent="-342900" algn="just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254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/>
              </a:rPr>
              <a:t>Capilares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têm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paredes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muito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finas,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resultam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da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divisão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sucessiva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das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artérias,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irrigam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órgãos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fazem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comunicação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entre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artérias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veias.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187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5CEA050-AD48-4486-8F4C-FB26D3A3997D}"/>
              </a:ext>
            </a:extLst>
          </p:cNvPr>
          <p:cNvGrpSpPr/>
          <p:nvPr/>
        </p:nvGrpSpPr>
        <p:grpSpPr>
          <a:xfrm>
            <a:off x="814192" y="2365699"/>
            <a:ext cx="10028285" cy="1321648"/>
            <a:chOff x="804927" y="1378196"/>
            <a:chExt cx="11107324" cy="1321648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DC622BC-5949-4898-844F-7DCB5C57756B}"/>
                </a:ext>
              </a:extLst>
            </p:cNvPr>
            <p:cNvSpPr txBox="1"/>
            <p:nvPr/>
          </p:nvSpPr>
          <p:spPr>
            <a:xfrm>
              <a:off x="804927" y="1378196"/>
              <a:ext cx="197008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32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alibri"/>
                </a:rPr>
                <a:t>Veia;</a:t>
              </a:r>
              <a:endPara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C5F95E0-8F58-4BD3-870D-E4B099015430}"/>
                </a:ext>
              </a:extLst>
            </p:cNvPr>
            <p:cNvSpPr txBox="1"/>
            <p:nvPr/>
          </p:nvSpPr>
          <p:spPr>
            <a:xfrm>
              <a:off x="804928" y="1868847"/>
              <a:ext cx="111073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pt-BR" sz="2400" i="1" dirty="0">
                  <a:solidFill>
                    <a:srgbClr val="002060"/>
                  </a:solidFill>
                  <a:latin typeface="Bookman Old Style" panose="02050604050505020204" pitchFamily="18" charset="0"/>
                  <a:cs typeface="Calibri"/>
                </a:rPr>
                <a:t>Levam ao coração sangue vindo do corpo. As suas paredes são mais finas que as das artérias;</a:t>
              </a:r>
              <a:endParaRPr lang="pt-BR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4E82CBE-E736-4ABC-9C15-D88CA70C73E0}"/>
              </a:ext>
            </a:extLst>
          </p:cNvPr>
          <p:cNvGrpSpPr/>
          <p:nvPr/>
        </p:nvGrpSpPr>
        <p:grpSpPr>
          <a:xfrm>
            <a:off x="804929" y="176229"/>
            <a:ext cx="10028284" cy="1321648"/>
            <a:chOff x="804929" y="26826"/>
            <a:chExt cx="10982194" cy="1321648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9F85ADF-2D7C-44ED-B231-026C036EA15A}"/>
                </a:ext>
              </a:extLst>
            </p:cNvPr>
            <p:cNvSpPr txBox="1"/>
            <p:nvPr/>
          </p:nvSpPr>
          <p:spPr>
            <a:xfrm>
              <a:off x="804929" y="26826"/>
              <a:ext cx="26164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32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alibri"/>
                </a:rPr>
                <a:t>Artéria;</a:t>
              </a:r>
              <a:endPara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0159A2C0-8AAE-4412-BDC0-B6AF95D4F20E}"/>
                </a:ext>
              </a:extLst>
            </p:cNvPr>
            <p:cNvSpPr txBox="1"/>
            <p:nvPr/>
          </p:nvSpPr>
          <p:spPr>
            <a:xfrm>
              <a:off x="804929" y="517477"/>
              <a:ext cx="109821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pt-BR" sz="2400" i="1" dirty="0">
                  <a:solidFill>
                    <a:srgbClr val="002060"/>
                  </a:solidFill>
                  <a:latin typeface="Bookman Old Style" panose="02050604050505020204" pitchFamily="18" charset="0"/>
                  <a:cs typeface="Calibri"/>
                </a:rPr>
                <a:t>Levam sangue do coração a todo o corpo. Sua paredes são espessas e dilatáveis;</a:t>
              </a:r>
              <a:endParaRPr lang="pt-BR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23E5CC3-32E8-4122-B6A9-8F6764D2FD73}"/>
              </a:ext>
            </a:extLst>
          </p:cNvPr>
          <p:cNvGrpSpPr/>
          <p:nvPr/>
        </p:nvGrpSpPr>
        <p:grpSpPr>
          <a:xfrm>
            <a:off x="814192" y="5145408"/>
            <a:ext cx="9321262" cy="1321648"/>
            <a:chOff x="814192" y="2737420"/>
            <a:chExt cx="10982194" cy="1321648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146DCB80-F617-4318-9B6A-26B631AD63AC}"/>
                </a:ext>
              </a:extLst>
            </p:cNvPr>
            <p:cNvSpPr txBox="1"/>
            <p:nvPr/>
          </p:nvSpPr>
          <p:spPr>
            <a:xfrm>
              <a:off x="814192" y="2737420"/>
              <a:ext cx="31434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32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alibri"/>
                </a:rPr>
                <a:t>Capilar;</a:t>
              </a:r>
              <a:endPara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531C8A4-6BEE-43B6-A936-7A3D126089E2}"/>
                </a:ext>
              </a:extLst>
            </p:cNvPr>
            <p:cNvSpPr txBox="1"/>
            <p:nvPr/>
          </p:nvSpPr>
          <p:spPr>
            <a:xfrm>
              <a:off x="814192" y="3228071"/>
              <a:ext cx="109821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pt-BR" sz="2400" i="1" dirty="0">
                  <a:solidFill>
                    <a:srgbClr val="002060"/>
                  </a:solidFill>
                  <a:latin typeface="Bookman Old Style" panose="02050604050505020204" pitchFamily="18" charset="0"/>
                  <a:cs typeface="Calibri"/>
                </a:rPr>
                <a:t>Levam sangue aos tecidos, para fornecer oxigénio as células. Eles ligam as artérias as veias.</a:t>
              </a:r>
              <a:endParaRPr lang="pt-BR" sz="2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C35E4A85-CAD7-46C7-874D-6B8217BE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476" y="2505811"/>
            <a:ext cx="1182510" cy="190446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5E459F9-9079-49E8-A7E5-27D69A80E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4683" y="219557"/>
            <a:ext cx="1100303" cy="17341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79A1109-760C-43A4-8AA5-DE61B0E5060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4181" y="4555170"/>
            <a:ext cx="1721592" cy="22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6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5BAD45A7-76BC-4C3A-BEF1-0B45647BE1C4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460" y="3204437"/>
            <a:ext cx="5466732" cy="3541797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85EA1786-607E-43F6-ADA3-D7AE1BB428ED}"/>
              </a:ext>
            </a:extLst>
          </p:cNvPr>
          <p:cNvGrpSpPr/>
          <p:nvPr/>
        </p:nvGrpSpPr>
        <p:grpSpPr>
          <a:xfrm>
            <a:off x="377982" y="165133"/>
            <a:ext cx="5985240" cy="2490385"/>
            <a:chOff x="4565707" y="25051"/>
            <a:chExt cx="7864499" cy="3750029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E6F1BFD-9035-43CD-AB43-783C4B865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83235" y="25051"/>
              <a:ext cx="6608765" cy="3131507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57C2690-6F9F-4B26-A9AC-0E4601E21DD3}"/>
                </a:ext>
              </a:extLst>
            </p:cNvPr>
            <p:cNvSpPr txBox="1"/>
            <p:nvPr/>
          </p:nvSpPr>
          <p:spPr>
            <a:xfrm>
              <a:off x="4565707" y="2357591"/>
              <a:ext cx="1240631" cy="656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i="1" spc="-10" dirty="0">
                  <a:solidFill>
                    <a:srgbClr val="002060"/>
                  </a:solidFill>
                  <a:latin typeface="Bookman Old Style" panose="02050604050505020204" pitchFamily="18" charset="0"/>
                  <a:cs typeface="Calibri"/>
                </a:rPr>
                <a:t>Veia</a:t>
              </a:r>
              <a:endParaRPr lang="pt-BR" sz="2400" b="1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160117A-4244-4764-8F2C-84193313DE08}"/>
                </a:ext>
              </a:extLst>
            </p:cNvPr>
            <p:cNvSpPr txBox="1"/>
            <p:nvPr/>
          </p:nvSpPr>
          <p:spPr>
            <a:xfrm>
              <a:off x="6363221" y="2620887"/>
              <a:ext cx="1928839" cy="656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i="1" spc="-10" dirty="0">
                  <a:solidFill>
                    <a:srgbClr val="FF0000"/>
                  </a:solidFill>
                  <a:latin typeface="Bookman Old Style" panose="02050604050505020204" pitchFamily="18" charset="0"/>
                  <a:cs typeface="Calibri"/>
                </a:rPr>
                <a:t>Artéria</a:t>
              </a:r>
              <a:endParaRPr lang="pt-BR" sz="24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21E2AB02-D28A-40BD-ABD8-1AF916BCAA37}"/>
                </a:ext>
              </a:extLst>
            </p:cNvPr>
            <p:cNvSpPr txBox="1"/>
            <p:nvPr/>
          </p:nvSpPr>
          <p:spPr>
            <a:xfrm>
              <a:off x="10380822" y="3118979"/>
              <a:ext cx="2049384" cy="656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i="1" spc="-10" dirty="0">
                  <a:solidFill>
                    <a:schemeClr val="accent5">
                      <a:lumMod val="75000"/>
                    </a:schemeClr>
                  </a:solidFill>
                  <a:latin typeface="Bookman Old Style" panose="02050604050505020204" pitchFamily="18" charset="0"/>
                  <a:cs typeface="Calibri"/>
                </a:rPr>
                <a:t>Capilar</a:t>
              </a:r>
              <a:endParaRPr lang="pt-BR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endParaRPr>
            </a:p>
          </p:txBody>
        </p:sp>
      </p:grpSp>
      <p:pic>
        <p:nvPicPr>
          <p:cNvPr id="2050" name="Picture 2" descr="Observe atentamente a estrutura dos diferentes tipos de vasos sanguíneos.">
            <a:extLst>
              <a:ext uri="{FF2B5EF4-FFF2-40B4-BE49-F238E27FC236}">
                <a16:creationId xmlns:a16="http://schemas.microsoft.com/office/drawing/2014/main" id="{37369D75-30DB-4AE9-AC18-E1D87DCF1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05"/>
          <a:stretch/>
        </p:blipFill>
        <p:spPr bwMode="auto">
          <a:xfrm>
            <a:off x="6956322" y="98395"/>
            <a:ext cx="5177660" cy="430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3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BD7AB6E-E9BD-4C77-BFF7-786123C2BA47}"/>
              </a:ext>
            </a:extLst>
          </p:cNvPr>
          <p:cNvSpPr txBox="1"/>
          <p:nvPr/>
        </p:nvSpPr>
        <p:spPr>
          <a:xfrm>
            <a:off x="804928" y="0"/>
            <a:ext cx="8301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</a:t>
            </a:r>
            <a:r>
              <a:rPr lang="pt-BR" sz="3600" b="1" i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Sangue</a:t>
            </a:r>
            <a:r>
              <a:rPr lang="pt-BR" sz="3600" b="1" i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no</a:t>
            </a:r>
            <a:r>
              <a:rPr lang="pt-BR" sz="3600" b="1" i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36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Organismo</a:t>
            </a:r>
            <a:endParaRPr lang="pt-BR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3DD087F-E3C4-413B-B88A-3D34126518D3}"/>
              </a:ext>
            </a:extLst>
          </p:cNvPr>
          <p:cNvSpPr txBox="1"/>
          <p:nvPr/>
        </p:nvSpPr>
        <p:spPr>
          <a:xfrm>
            <a:off x="804928" y="643622"/>
            <a:ext cx="8176364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ü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circulação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sanguínea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faz-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2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fases: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1195"/>
              </a:spcBef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/>
              </a:rPr>
              <a:t>Grande</a:t>
            </a:r>
            <a:r>
              <a:rPr lang="pt-BR" sz="2400" b="1" i="1" spc="-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/>
              </a:rPr>
              <a:t>circulação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: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arterial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sai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ventrículo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esquerdo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transportado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pela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artéria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aorta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leva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às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células.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células,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passa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venoso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voltando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coração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transportado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pelas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veias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cavas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abrem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aurícula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direita.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42900" indent="-342900" algn="just">
              <a:lnSpc>
                <a:spcPct val="100000"/>
              </a:lnSpc>
              <a:spcBef>
                <a:spcPts val="1195"/>
              </a:spcBef>
              <a:buFont typeface="Wingdings" panose="05000000000000000000" pitchFamily="2" charset="2"/>
              <a:buChar char="ü"/>
            </a:pP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247015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/>
              </a:rPr>
              <a:t>Pequena</a:t>
            </a:r>
            <a:r>
              <a:rPr lang="pt-BR" sz="2400" b="1" i="1" spc="-6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/>
              </a:rPr>
              <a:t>circulação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: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venoso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sai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ventrículo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direito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transportado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pela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artéria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pulmonar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1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leva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aos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onde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dá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hematose.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Já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como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arterial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volta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coração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transportado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pelas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veias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pulmonares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abrem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aurícula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esquerda.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CCC06D2-C51E-41A9-9180-E8143BC62C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1676" y="0"/>
            <a:ext cx="3740324" cy="64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60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pic>
        <p:nvPicPr>
          <p:cNvPr id="7" name="Pequena e Grande Circulação">
            <a:hlinkClick r:id="" action="ppaction://media"/>
            <a:extLst>
              <a:ext uri="{FF2B5EF4-FFF2-40B4-BE49-F238E27FC236}">
                <a16:creationId xmlns:a16="http://schemas.microsoft.com/office/drawing/2014/main" id="{CE432F9A-8324-4FBF-86FC-C472CD49B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6115" y="1"/>
            <a:ext cx="387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762A715-5233-4AC6-B0C9-56A8D5E9DE53}"/>
              </a:ext>
            </a:extLst>
          </p:cNvPr>
          <p:cNvSpPr txBox="1"/>
          <p:nvPr/>
        </p:nvSpPr>
        <p:spPr>
          <a:xfrm>
            <a:off x="814192" y="28088"/>
            <a:ext cx="3065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6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Sangue</a:t>
            </a:r>
            <a:endParaRPr lang="pt-BR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E27A787-F44E-4F6D-9535-63DF24443D1B}"/>
              </a:ext>
            </a:extLst>
          </p:cNvPr>
          <p:cNvSpPr txBox="1"/>
          <p:nvPr/>
        </p:nvSpPr>
        <p:spPr>
          <a:xfrm>
            <a:off x="814192" y="732912"/>
            <a:ext cx="11248372" cy="4037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414655" indent="-342900" algn="just">
              <a:lnSpc>
                <a:spcPts val="2590"/>
              </a:lnSpc>
              <a:spcBef>
                <a:spcPts val="425"/>
              </a:spcBef>
              <a:buFont typeface="Wingdings" panose="05000000000000000000" pitchFamily="2" charset="2"/>
              <a:buChar char="Ø"/>
            </a:pP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Responsável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em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levar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todas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células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nosso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organismo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substâncias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nutritivas,</a:t>
            </a:r>
            <a:r>
              <a:rPr lang="pt-BR" sz="2400" i="1" spc="-9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hormônios,</a:t>
            </a:r>
            <a:r>
              <a:rPr lang="pt-BR" sz="2400" i="1" spc="-8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as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células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necessitam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para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viver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exercer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suas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funções;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42900" indent="-342900" algn="just">
              <a:lnSpc>
                <a:spcPct val="100000"/>
              </a:lnSpc>
              <a:spcBef>
                <a:spcPts val="825"/>
              </a:spcBef>
              <a:buFont typeface="Wingdings" panose="05000000000000000000" pitchFamily="2" charset="2"/>
              <a:buChar char="Ø"/>
            </a:pP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108585" indent="-342900" algn="just">
              <a:lnSpc>
                <a:spcPts val="2590"/>
              </a:lnSpc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Recebe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oxigênio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nos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leva-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às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células,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e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recebe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das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células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gás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carbônico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leva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para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seja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eliminado;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42900" indent="-342900" algn="just">
              <a:lnSpc>
                <a:spcPct val="100000"/>
              </a:lnSpc>
              <a:spcBef>
                <a:spcPts val="819"/>
              </a:spcBef>
              <a:buFont typeface="Wingdings" panose="05000000000000000000" pitchFamily="2" charset="2"/>
              <a:buChar char="Ø"/>
            </a:pP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5080" indent="-342900" algn="just">
              <a:lnSpc>
                <a:spcPts val="2590"/>
              </a:lnSpc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Recebe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também,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das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células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corpo,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resíduos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ou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escórias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deixa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nos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rins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eliminará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através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urina;</a:t>
            </a:r>
          </a:p>
          <a:p>
            <a:pPr marL="355600" marR="5080" indent="-342900" algn="just">
              <a:lnSpc>
                <a:spcPts val="2590"/>
              </a:lnSpc>
              <a:buFont typeface="Wingdings" panose="05000000000000000000" pitchFamily="2" charset="2"/>
              <a:buChar char="Ø"/>
            </a:pPr>
            <a:endParaRPr lang="pt-BR" sz="2400" i="1" spc="-1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5080" indent="-342900" algn="just">
              <a:lnSpc>
                <a:spcPts val="2590"/>
              </a:lnSpc>
              <a:buFont typeface="Wingdings" panose="05000000000000000000" pitchFamily="2" charset="2"/>
              <a:buChar char="Ø"/>
            </a:pP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É responsável pelo equilíbrio térmico e pela defesa do corpo.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  <p:pic>
        <p:nvPicPr>
          <p:cNvPr id="5122" name="Picture 2" descr="Red Blood Cells National Geographic GIF - Red Blood Cells National  Geographic Arteries - Discover &amp; Share GIFs">
            <a:extLst>
              <a:ext uri="{FF2B5EF4-FFF2-40B4-BE49-F238E27FC236}">
                <a16:creationId xmlns:a16="http://schemas.microsoft.com/office/drawing/2014/main" id="{2834C38A-CE50-41A2-9C58-29BEA3B155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08" y="4709501"/>
            <a:ext cx="3732756" cy="20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328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BA86927-F3B9-4E3B-B709-FA19BD400591}"/>
              </a:ext>
            </a:extLst>
          </p:cNvPr>
          <p:cNvSpPr txBox="1"/>
          <p:nvPr/>
        </p:nvSpPr>
        <p:spPr>
          <a:xfrm>
            <a:off x="814192" y="0"/>
            <a:ext cx="8505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</a:t>
            </a:r>
            <a:r>
              <a:rPr lang="pt-BR" sz="4000" b="1" i="1" spc="-4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Sangue</a:t>
            </a:r>
            <a:r>
              <a:rPr lang="pt-BR" sz="4000" b="1" i="1" spc="-6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é</a:t>
            </a:r>
            <a:r>
              <a:rPr lang="pt-BR" sz="4000" b="1" i="1" spc="-4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composto</a:t>
            </a:r>
            <a:r>
              <a:rPr lang="pt-BR" sz="4000" b="1" i="1" spc="-4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por:</a:t>
            </a:r>
            <a:endParaRPr lang="pt-BR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F7A4EEE-9AFC-4A9D-ADA0-A9E714B6CF99}"/>
              </a:ext>
            </a:extLst>
          </p:cNvPr>
          <p:cNvSpPr txBox="1"/>
          <p:nvPr/>
        </p:nvSpPr>
        <p:spPr>
          <a:xfrm>
            <a:off x="1130474" y="654726"/>
            <a:ext cx="10794304" cy="580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 algn="just">
              <a:lnSpc>
                <a:spcPct val="150000"/>
              </a:lnSpc>
              <a:spcBef>
                <a:spcPts val="385"/>
              </a:spcBef>
              <a:buFont typeface="Wingdings" panose="05000000000000000000" pitchFamily="2" charset="2"/>
              <a:buChar char="ü"/>
              <a:tabLst>
                <a:tab pos="1769745" algn="l"/>
              </a:tabLst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Parte</a:t>
            </a:r>
            <a:r>
              <a:rPr lang="pt-BR" sz="2400" b="1" i="1" spc="-10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líquida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	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-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Plasma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(nutrição);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431800" indent="-342900" algn="just">
              <a:lnSpc>
                <a:spcPct val="150000"/>
              </a:lnSpc>
              <a:spcBef>
                <a:spcPts val="620"/>
              </a:spcBef>
              <a:buFont typeface="Wingdings" panose="05000000000000000000" pitchFamily="2" charset="2"/>
              <a:buChar char="ü"/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Parte</a:t>
            </a:r>
            <a:r>
              <a:rPr lang="pt-BR" sz="2400" b="1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sólida</a:t>
            </a:r>
            <a:r>
              <a:rPr lang="pt-BR" sz="2400" b="1" i="1" spc="-10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-</a:t>
            </a:r>
            <a:r>
              <a:rPr lang="pt-BR" sz="2400" i="1" spc="-9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Hemácias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(células</a:t>
            </a:r>
            <a:r>
              <a:rPr lang="pt-BR" sz="2400" i="1" spc="-9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vermelhas)</a:t>
            </a:r>
            <a:r>
              <a:rPr lang="pt-BR" sz="2400" i="1" spc="-9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transporte</a:t>
            </a:r>
            <a:r>
              <a:rPr lang="pt-BR" sz="2400" i="1" spc="-8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gases;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indent="-342900" algn="just">
              <a:lnSpc>
                <a:spcPct val="150000"/>
              </a:lnSpc>
              <a:spcBef>
                <a:spcPts val="250"/>
              </a:spcBef>
              <a:buFont typeface="Wingdings" panose="05000000000000000000" pitchFamily="2" charset="2"/>
              <a:buChar char="ü"/>
              <a:tabLst>
                <a:tab pos="1452880" algn="l"/>
              </a:tabLst>
            </a:pP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Leucócitos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	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-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(células brancas)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defesa;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indent="-342900" algn="just">
              <a:lnSpc>
                <a:spcPct val="150000"/>
              </a:lnSpc>
              <a:spcBef>
                <a:spcPts val="290"/>
              </a:spcBef>
              <a:buFont typeface="Wingdings" panose="05000000000000000000" pitchFamily="2" charset="2"/>
              <a:buChar char="ü"/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Plaquetas</a:t>
            </a:r>
            <a:r>
              <a:rPr lang="pt-BR" sz="2400" b="1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-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Coagulação.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indent="-342900" algn="just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É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através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sangue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levamos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“energia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da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vida”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para todas as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células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todos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tecidos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corpo.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Então: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575"/>
              </a:spcBef>
              <a:buFont typeface="Wingdings" panose="05000000000000000000" pitchFamily="2" charset="2"/>
              <a:buChar char="ü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“Qualquer</a:t>
            </a:r>
            <a:r>
              <a:rPr lang="pt-BR" sz="2400" i="1" spc="-9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alteração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no</a:t>
            </a:r>
            <a:r>
              <a:rPr lang="pt-BR" sz="2400" i="1" spc="-10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sistema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circulatório,</a:t>
            </a:r>
            <a:r>
              <a:rPr lang="pt-BR" sz="2400" i="1" spc="-9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acarretará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uma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dificuldade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9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nutrição,</a:t>
            </a:r>
            <a:r>
              <a:rPr lang="pt-BR" sz="2400" i="1" spc="-9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oxigenação,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defesa</a:t>
            </a:r>
            <a:r>
              <a:rPr lang="pt-BR" sz="2400" i="1" spc="-8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coagulação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dos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tecidos,</a:t>
            </a:r>
            <a:r>
              <a:rPr lang="pt-BR" sz="2400" i="1" spc="-10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celular.”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26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36D2ABB-313E-4C7B-BBB5-7CD98C5BBDC7}"/>
              </a:ext>
            </a:extLst>
          </p:cNvPr>
          <p:cNvSpPr txBox="1"/>
          <p:nvPr/>
        </p:nvSpPr>
        <p:spPr>
          <a:xfrm>
            <a:off x="814192" y="0"/>
            <a:ext cx="80135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</a:t>
            </a:r>
            <a:r>
              <a:rPr lang="pt-BR" sz="4000" b="1" i="1" spc="-4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“Trabalho”</a:t>
            </a:r>
            <a:r>
              <a:rPr lang="pt-BR" sz="4000" b="1" i="1" spc="-7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</a:t>
            </a:r>
            <a:r>
              <a:rPr lang="pt-BR" sz="4000" b="1" i="1" spc="-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Coração</a:t>
            </a:r>
            <a:endParaRPr lang="pt-BR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1196806-E58D-4EBB-9A7E-9DDBD94D9E3F}"/>
              </a:ext>
            </a:extLst>
          </p:cNvPr>
          <p:cNvSpPr txBox="1"/>
          <p:nvPr/>
        </p:nvSpPr>
        <p:spPr>
          <a:xfrm>
            <a:off x="955108" y="676736"/>
            <a:ext cx="11107456" cy="379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11811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Num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batimento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coração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ocorrem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em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3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fases: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2880"/>
              </a:spcBef>
              <a:buFont typeface="Wingdings" panose="05000000000000000000" pitchFamily="2" charset="2"/>
              <a:buChar char="Ø"/>
            </a:pP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Diástole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corresponde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período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 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relaxamento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músculo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cardíaco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(1ª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fase)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749935" indent="-342900" algn="just">
              <a:lnSpc>
                <a:spcPct val="100000"/>
              </a:lnSpc>
              <a:spcBef>
                <a:spcPts val="2880"/>
              </a:spcBef>
              <a:buFont typeface="Wingdings" panose="05000000000000000000" pitchFamily="2" charset="2"/>
              <a:buChar char="Ø"/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Sístole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corresponde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à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contração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músculo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cardíaco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(2ª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3ª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fase).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347345" indent="-342900" algn="just">
              <a:lnSpc>
                <a:spcPct val="100000"/>
              </a:lnSpc>
              <a:spcBef>
                <a:spcPts val="2885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Pulsação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é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contração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distensão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músculo</a:t>
            </a:r>
            <a:r>
              <a:rPr lang="pt-BR" sz="2400" i="1" spc="-114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cardíaco</a:t>
            </a:r>
            <a:r>
              <a:rPr lang="pt-BR" sz="2400" i="1" spc="-1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(miocárdio)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303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E517668-4B99-4D21-8B17-90D3F1F2ED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DDCF2BF8-4A0D-478D-B54F-9A0CE6816F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929" y="-25052"/>
            <a:ext cx="66814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v"/>
            </a:pPr>
            <a:r>
              <a:rPr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Sistema</a:t>
            </a:r>
            <a:r>
              <a:rPr sz="4000" b="1" i="1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sz="40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Respiratório</a:t>
            </a:r>
            <a:endParaRPr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34996D-2B09-4625-89EC-A1C21BA07191}"/>
              </a:ext>
            </a:extLst>
          </p:cNvPr>
          <p:cNvSpPr txBox="1"/>
          <p:nvPr/>
        </p:nvSpPr>
        <p:spPr>
          <a:xfrm>
            <a:off x="814192" y="660824"/>
            <a:ext cx="11074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9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Sistema</a:t>
            </a:r>
            <a:r>
              <a:rPr lang="pt-BR" sz="2400" i="1" spc="-10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Respiratório</a:t>
            </a:r>
            <a:r>
              <a:rPr lang="pt-BR" sz="2400" i="1" spc="-9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constituído</a:t>
            </a:r>
            <a:r>
              <a:rPr lang="pt-BR" sz="2400" i="1" spc="-9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pelas </a:t>
            </a:r>
            <a:r>
              <a:rPr lang="pt-BR" sz="2400" b="1" i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Bookman Old Style" panose="02050604050505020204" pitchFamily="18" charset="0"/>
                <a:cs typeface="Calibri"/>
              </a:rPr>
              <a:t>Vias</a:t>
            </a:r>
            <a:r>
              <a:rPr lang="pt-BR" sz="2400" b="1" i="1" spc="-8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Bookman Old Style" panose="02050604050505020204" pitchFamily="18" charset="0"/>
                <a:cs typeface="Calibri"/>
              </a:rPr>
              <a:t>Respiratórias</a:t>
            </a:r>
            <a:r>
              <a:rPr lang="pt-BR" sz="2400" b="1" i="1" spc="-9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pelos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1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Bookman Old Style" panose="02050604050505020204" pitchFamily="18" charset="0"/>
                <a:cs typeface="Calibri"/>
              </a:rPr>
              <a:t>Pulmões.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14860E-DA16-4F8C-8022-3C4F6ACE09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433" y="1321648"/>
            <a:ext cx="8298860" cy="53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22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pic>
        <p:nvPicPr>
          <p:cNvPr id="2" name="Sistema Circulatório - Batimento Cardíaco">
            <a:hlinkClick r:id="" action="ppaction://media"/>
            <a:extLst>
              <a:ext uri="{FF2B5EF4-FFF2-40B4-BE49-F238E27FC236}">
                <a16:creationId xmlns:a16="http://schemas.microsoft.com/office/drawing/2014/main" id="{4604534E-77C9-4F52-A1BC-2E3C13F617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027E14A-6A0D-436E-BE58-B6FB7C2DBB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390373"/>
            <a:ext cx="2467627" cy="246762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FE53D1E-ECFA-4512-8649-E9612B8BBA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1826" y="660825"/>
            <a:ext cx="2100385" cy="262548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C3FC4B1-E289-4538-8161-D04815426BC9}"/>
              </a:ext>
            </a:extLst>
          </p:cNvPr>
          <p:cNvSpPr txBox="1"/>
          <p:nvPr/>
        </p:nvSpPr>
        <p:spPr>
          <a:xfrm>
            <a:off x="407096" y="1077449"/>
            <a:ext cx="37077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i="1" u="none" strike="noStrike" baseline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Duvidas</a:t>
            </a:r>
            <a:endParaRPr lang="pt-BR" sz="6000" b="1" dirty="0">
              <a:ln w="22225">
                <a:noFill/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ECB715-A1D0-4D07-BFDD-26651B4420F6}"/>
              </a:ext>
            </a:extLst>
          </p:cNvPr>
          <p:cNvSpPr txBox="1"/>
          <p:nvPr/>
        </p:nvSpPr>
        <p:spPr>
          <a:xfrm>
            <a:off x="5649237" y="1905222"/>
            <a:ext cx="59413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i="1" u="none" strike="noStrike" baseline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Até a Próxima Aula</a:t>
            </a:r>
            <a:endParaRPr lang="pt-BR" sz="6000" b="1" dirty="0">
              <a:ln w="22225">
                <a:noFill/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Espaço Reservado para Conteúdo 5">
            <a:extLst>
              <a:ext uri="{FF2B5EF4-FFF2-40B4-BE49-F238E27FC236}">
                <a16:creationId xmlns:a16="http://schemas.microsoft.com/office/drawing/2014/main" id="{C219A15D-E6FF-41B5-B9BC-56305EDA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1026" name="Picture 2" descr="Pin by Tabby Reams on bye | Minion gif, Funny minion pictures, Minions">
            <a:extLst>
              <a:ext uri="{FF2B5EF4-FFF2-40B4-BE49-F238E27FC236}">
                <a16:creationId xmlns:a16="http://schemas.microsoft.com/office/drawing/2014/main" id="{31453A1E-A8B9-4EB3-979D-B7F514B4FE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32" y="4167502"/>
            <a:ext cx="35242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25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02B2595-8FE0-4D00-B7DE-138788E3E677}"/>
              </a:ext>
            </a:extLst>
          </p:cNvPr>
          <p:cNvSpPr txBox="1"/>
          <p:nvPr/>
        </p:nvSpPr>
        <p:spPr>
          <a:xfrm>
            <a:off x="814192" y="3042"/>
            <a:ext cx="3604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40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Pulmões</a:t>
            </a:r>
            <a:endParaRPr lang="pt-BR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70F3DE3-4F8F-4BF2-991E-04668BD4D931}"/>
              </a:ext>
            </a:extLst>
          </p:cNvPr>
          <p:cNvSpPr txBox="1"/>
          <p:nvPr/>
        </p:nvSpPr>
        <p:spPr>
          <a:xfrm>
            <a:off x="814192" y="660824"/>
            <a:ext cx="11120662" cy="2939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575" marR="5080" indent="-342900" algn="just">
              <a:lnSpc>
                <a:spcPct val="20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São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2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órgãos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de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Cor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Rosada,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Esponjosos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e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Elásticos,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</a:rPr>
              <a:t>que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estão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situados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na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Cavidade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</a:rPr>
              <a:t>Torácica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e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estão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</a:rPr>
              <a:t>protegidos</a:t>
            </a:r>
            <a:r>
              <a:rPr lang="pt-BR" sz="2400" i="1" spc="-8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</a:rPr>
              <a:t>por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uma</a:t>
            </a:r>
            <a:r>
              <a:rPr lang="pt-BR" sz="2400" i="1" spc="-8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membrana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chamada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Pleura,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que</a:t>
            </a:r>
            <a:r>
              <a:rPr lang="pt-BR" sz="2400" i="1" spc="-8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tem</a:t>
            </a:r>
            <a:r>
              <a:rPr lang="pt-BR" sz="2400" i="1" spc="-8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como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</a:rPr>
              <a:t>função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proteger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os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pulmões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do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</a:rPr>
              <a:t>contato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com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as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</a:rPr>
              <a:t>costelas.</a:t>
            </a:r>
          </a:p>
        </p:txBody>
      </p:sp>
      <p:pic>
        <p:nvPicPr>
          <p:cNvPr id="3074" name="Picture 2" descr="Pulmão - Características, função, doenças - Cola da Web">
            <a:extLst>
              <a:ext uri="{FF2B5EF4-FFF2-40B4-BE49-F238E27FC236}">
                <a16:creationId xmlns:a16="http://schemas.microsoft.com/office/drawing/2014/main" id="{1FB1934B-082D-4BE4-94CB-4F1593592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21" y="3093930"/>
            <a:ext cx="6426526" cy="37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739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B718F79-BB85-4734-B2A5-CA6CF64568FC}"/>
              </a:ext>
            </a:extLst>
          </p:cNvPr>
          <p:cNvSpPr txBox="1"/>
          <p:nvPr/>
        </p:nvSpPr>
        <p:spPr>
          <a:xfrm>
            <a:off x="814192" y="0"/>
            <a:ext cx="11173216" cy="3908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58419" indent="-342900" algn="just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não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têm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mesmo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tamanho,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pulmão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direito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é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maior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possui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3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lobos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,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pulmão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esquerdo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é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menor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possui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apenas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2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lobos,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este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pulmão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tem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menor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tamanho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devido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é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presença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coração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ocupa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uma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parte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espaço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existente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lado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esquerdo</a:t>
            </a:r>
            <a:r>
              <a:rPr lang="pt-BR" sz="2400" i="1" spc="-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</a:t>
            </a:r>
            <a:r>
              <a:rPr lang="pt-BR" sz="24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tórax.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Por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baixo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existe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um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músculo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chamado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diafragma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separa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tórax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abdómen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quando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contrai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distende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provoca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movimentos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respiratórios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00" name="Picture 4" descr="a computer generated image of a person 's lungs .">
            <a:extLst>
              <a:ext uri="{FF2B5EF4-FFF2-40B4-BE49-F238E27FC236}">
                <a16:creationId xmlns:a16="http://schemas.microsoft.com/office/drawing/2014/main" id="{A30804ED-81E2-4584-A51F-9A0C9ACDA8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11" y="3356191"/>
            <a:ext cx="5251533" cy="350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86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E6E972-51B8-4B4B-8E25-4636DFC10445}"/>
              </a:ext>
            </a:extLst>
          </p:cNvPr>
          <p:cNvSpPr txBox="1"/>
          <p:nvPr/>
        </p:nvSpPr>
        <p:spPr>
          <a:xfrm>
            <a:off x="838723" y="-12674"/>
            <a:ext cx="9140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Os</a:t>
            </a:r>
            <a:r>
              <a:rPr lang="pt-BR" sz="4000" b="1" i="1" spc="-9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Movimentos</a:t>
            </a:r>
            <a:r>
              <a:rPr lang="pt-BR" sz="4000" b="1" i="1" spc="-9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Respiratórios</a:t>
            </a:r>
            <a:endParaRPr lang="pt-BR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7877A27-8F6C-46D9-9F89-8D61AB4068F4}"/>
              </a:ext>
            </a:extLst>
          </p:cNvPr>
          <p:cNvSpPr txBox="1"/>
          <p:nvPr/>
        </p:nvSpPr>
        <p:spPr>
          <a:xfrm>
            <a:off x="906505" y="594788"/>
            <a:ext cx="6076981" cy="5701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746760" indent="-342900">
              <a:lnSpc>
                <a:spcPct val="150000"/>
              </a:lnSpc>
              <a:spcBef>
                <a:spcPts val="1905"/>
              </a:spcBef>
              <a:buFont typeface="Wingdings" panose="05000000000000000000" pitchFamily="2" charset="2"/>
              <a:buChar char="Ø"/>
            </a:pPr>
            <a:r>
              <a:rPr lang="pt-BR" sz="2800" b="1" i="1" spc="-10" dirty="0">
                <a:solidFill>
                  <a:srgbClr val="FF0000"/>
                </a:solidFill>
                <a:latin typeface="Bookman Old Style" panose="02050604050505020204" pitchFamily="18" charset="0"/>
                <a:cs typeface="Calibri"/>
              </a:rPr>
              <a:t>Inspiração: </a:t>
            </a:r>
          </a:p>
          <a:p>
            <a:pPr marL="355600" marR="746760" indent="-342900" algn="just">
              <a:lnSpc>
                <a:spcPct val="150000"/>
              </a:lnSpc>
              <a:spcBef>
                <a:spcPts val="1905"/>
              </a:spcBef>
              <a:buFont typeface="Wingdings" panose="05000000000000000000" pitchFamily="2" charset="2"/>
              <a:buChar char="ü"/>
            </a:pP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3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</a:t>
            </a:r>
            <a:r>
              <a:rPr lang="pt-BR" sz="23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entra</a:t>
            </a:r>
            <a:r>
              <a:rPr lang="pt-BR" sz="23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nas</a:t>
            </a:r>
            <a:r>
              <a:rPr lang="pt-BR" sz="23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fossas</a:t>
            </a:r>
            <a:r>
              <a:rPr lang="pt-BR" sz="23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nasais</a:t>
            </a:r>
            <a:r>
              <a:rPr lang="pt-BR" sz="23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para</a:t>
            </a:r>
            <a:r>
              <a:rPr lang="pt-BR" sz="23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3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pulmões,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graças</a:t>
            </a:r>
            <a:r>
              <a:rPr lang="pt-BR" sz="23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aos</a:t>
            </a:r>
            <a:r>
              <a:rPr lang="pt-BR" sz="23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movimentos</a:t>
            </a:r>
            <a:r>
              <a:rPr lang="pt-BR" sz="23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da</a:t>
            </a:r>
            <a:r>
              <a:rPr lang="pt-BR" sz="23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caixa</a:t>
            </a:r>
            <a:r>
              <a:rPr lang="pt-BR" sz="23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torácica;</a:t>
            </a:r>
            <a:endParaRPr lang="pt-BR" sz="23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508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3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diafragma</a:t>
            </a:r>
            <a:r>
              <a:rPr lang="pt-BR" sz="23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contrai</a:t>
            </a:r>
            <a:r>
              <a:rPr lang="pt-BR" sz="23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3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desce;</a:t>
            </a:r>
            <a:r>
              <a:rPr lang="pt-BR" sz="23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músculos</a:t>
            </a:r>
            <a:r>
              <a:rPr lang="pt-BR" sz="23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intercostais </a:t>
            </a:r>
            <a:r>
              <a:rPr lang="pt-BR" sz="23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contraem-se;</a:t>
            </a:r>
            <a:endParaRPr lang="pt-BR" sz="23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marR="10541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Elevação</a:t>
            </a:r>
            <a:r>
              <a:rPr lang="pt-BR" sz="23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das</a:t>
            </a:r>
            <a:r>
              <a:rPr lang="pt-BR" sz="23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costelas</a:t>
            </a:r>
            <a:r>
              <a:rPr lang="pt-BR" sz="23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3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esterno</a:t>
            </a:r>
            <a:r>
              <a:rPr lang="pt-BR" sz="23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3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</a:t>
            </a:r>
            <a:r>
              <a:rPr lang="pt-BR" sz="23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faz</a:t>
            </a:r>
            <a:r>
              <a:rPr lang="pt-BR" sz="23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com</a:t>
            </a:r>
            <a:r>
              <a:rPr lang="pt-BR" sz="23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que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3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</a:t>
            </a:r>
            <a:r>
              <a:rPr lang="pt-BR" sz="23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entre</a:t>
            </a:r>
            <a:r>
              <a:rPr lang="pt-BR" sz="2300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nos</a:t>
            </a:r>
            <a:r>
              <a:rPr lang="pt-BR" sz="23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pulmões;</a:t>
            </a:r>
            <a:endParaRPr lang="pt-BR" sz="23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355600" indent="-342900" algn="just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ü"/>
            </a:pP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 pulmões</a:t>
            </a:r>
            <a:r>
              <a:rPr lang="pt-BR" sz="2300" i="1" spc="-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distendem-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se,</a:t>
            </a:r>
            <a:r>
              <a:rPr lang="pt-BR" sz="2300" i="1" spc="1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enchem-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</a:t>
            </a:r>
            <a:r>
              <a:rPr lang="pt-BR" sz="2300" i="1" spc="1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300" i="1" spc="-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300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ar;</a:t>
            </a:r>
            <a:endParaRPr lang="pt-BR" sz="23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2051144-5BCA-43CD-9FA9-0F77F4AE02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0509" y="1220706"/>
            <a:ext cx="2172003" cy="536332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BA8A8D5-60B2-4CE6-950C-CC5E7F990B77}"/>
              </a:ext>
            </a:extLst>
          </p:cNvPr>
          <p:cNvSpPr txBox="1"/>
          <p:nvPr/>
        </p:nvSpPr>
        <p:spPr>
          <a:xfrm>
            <a:off x="7020541" y="1256148"/>
            <a:ext cx="258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Ar Entrando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82A3D53-B3C0-4BFF-8479-5C6036B7B0CF}"/>
              </a:ext>
            </a:extLst>
          </p:cNvPr>
          <p:cNvSpPr txBox="1"/>
          <p:nvPr/>
        </p:nvSpPr>
        <p:spPr>
          <a:xfrm>
            <a:off x="6983487" y="2450989"/>
            <a:ext cx="299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Cavidade Torácica se Expande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90C3529-4C2A-4966-8BE5-E35BF8AB4F1D}"/>
              </a:ext>
            </a:extLst>
          </p:cNvPr>
          <p:cNvCxnSpPr/>
          <p:nvPr/>
        </p:nvCxnSpPr>
        <p:spPr>
          <a:xfrm>
            <a:off x="9180385" y="1942871"/>
            <a:ext cx="964504" cy="4759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C0530D2D-1E34-4ADA-8206-1F5F2829D956}"/>
              </a:ext>
            </a:extLst>
          </p:cNvPr>
          <p:cNvCxnSpPr>
            <a:cxnSpLocks/>
          </p:cNvCxnSpPr>
          <p:nvPr/>
        </p:nvCxnSpPr>
        <p:spPr>
          <a:xfrm>
            <a:off x="9014341" y="2954790"/>
            <a:ext cx="1173122" cy="712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9F0AFBB9-39F7-455B-BE8F-887BF2308719}"/>
              </a:ext>
            </a:extLst>
          </p:cNvPr>
          <p:cNvCxnSpPr>
            <a:cxnSpLocks/>
          </p:cNvCxnSpPr>
          <p:nvPr/>
        </p:nvCxnSpPr>
        <p:spPr>
          <a:xfrm flipV="1">
            <a:off x="9180012" y="4050907"/>
            <a:ext cx="1452423" cy="152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66573CD-D4BD-431A-B7D5-52E6A5052161}"/>
              </a:ext>
            </a:extLst>
          </p:cNvPr>
          <p:cNvSpPr txBox="1"/>
          <p:nvPr/>
        </p:nvSpPr>
        <p:spPr>
          <a:xfrm>
            <a:off x="6829737" y="3772972"/>
            <a:ext cx="3261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Músculos Intercostais Externos se Contraem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BED9575-127E-4CB7-8456-5D4DC1A19622}"/>
              </a:ext>
            </a:extLst>
          </p:cNvPr>
          <p:cNvSpPr txBox="1"/>
          <p:nvPr/>
        </p:nvSpPr>
        <p:spPr>
          <a:xfrm>
            <a:off x="7208604" y="4702295"/>
            <a:ext cx="1733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Diafragma</a:t>
            </a:r>
          </a:p>
        </p:txBody>
      </p: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A46FCCD7-2059-4DD6-952B-8933D2FE7D38}"/>
              </a:ext>
            </a:extLst>
          </p:cNvPr>
          <p:cNvCxnSpPr>
            <a:cxnSpLocks/>
          </p:cNvCxnSpPr>
          <p:nvPr/>
        </p:nvCxnSpPr>
        <p:spPr>
          <a:xfrm>
            <a:off x="9040362" y="4889647"/>
            <a:ext cx="1452423" cy="12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339D8E7-77C8-4051-AF6D-3176EE2A9D73}"/>
              </a:ext>
            </a:extLst>
          </p:cNvPr>
          <p:cNvSpPr txBox="1"/>
          <p:nvPr/>
        </p:nvSpPr>
        <p:spPr>
          <a:xfrm>
            <a:off x="8942102" y="5865562"/>
            <a:ext cx="1733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Diafragma Contrai</a:t>
            </a:r>
          </a:p>
        </p:txBody>
      </p:sp>
    </p:spTree>
    <p:extLst>
      <p:ext uri="{BB962C8B-B14F-4D97-AF65-F5344CB8AC3E}">
        <p14:creationId xmlns:p14="http://schemas.microsoft.com/office/powerpoint/2010/main" val="64637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C2FE7A4-C4AF-4616-9240-720683384FE6}"/>
              </a:ext>
            </a:extLst>
          </p:cNvPr>
          <p:cNvSpPr txBox="1"/>
          <p:nvPr/>
        </p:nvSpPr>
        <p:spPr>
          <a:xfrm>
            <a:off x="814192" y="-1"/>
            <a:ext cx="2655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i="1" spc="-10" dirty="0">
                <a:solidFill>
                  <a:srgbClr val="FF0000"/>
                </a:solidFill>
                <a:latin typeface="Bookman Old Style" panose="02050604050505020204" pitchFamily="18" charset="0"/>
              </a:rPr>
              <a:t>Expiração</a:t>
            </a:r>
            <a:endParaRPr lang="pt-BR" sz="28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36EDBBE-7DD9-4922-ACFF-7E02BE3B7D44}"/>
              </a:ext>
            </a:extLst>
          </p:cNvPr>
          <p:cNvSpPr txBox="1"/>
          <p:nvPr/>
        </p:nvSpPr>
        <p:spPr>
          <a:xfrm>
            <a:off x="836208" y="523219"/>
            <a:ext cx="6093912" cy="335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 algn="just">
              <a:lnSpc>
                <a:spcPct val="150000"/>
              </a:lnSpc>
              <a:spcBef>
                <a:spcPts val="95"/>
              </a:spcBef>
              <a:buFont typeface="Wingdings" panose="05000000000000000000" pitchFamily="2" charset="2"/>
              <a:buChar char="ü"/>
              <a:tabLst>
                <a:tab pos="469265" algn="l"/>
              </a:tabLst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diafragma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relaxa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sobe;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469265" algn="l"/>
              </a:tabLst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músculos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intercostais</a:t>
            </a:r>
            <a:r>
              <a:rPr lang="pt-BR" sz="2400" i="1" spc="-8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relaxam;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469265" algn="l"/>
              </a:tabLst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As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costelas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esterno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descem;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ü"/>
              <a:tabLst>
                <a:tab pos="469265" algn="l"/>
              </a:tabLst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Os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contraem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obrigam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sair;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469265" algn="l"/>
              </a:tabLst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caixa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torácica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diminui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volume.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D398090-5C97-44A9-AC0A-67A75DC909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9729" y="866668"/>
            <a:ext cx="2210108" cy="546811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2C7175E-F05D-4369-9D24-F52535668184}"/>
              </a:ext>
            </a:extLst>
          </p:cNvPr>
          <p:cNvSpPr txBox="1"/>
          <p:nvPr/>
        </p:nvSpPr>
        <p:spPr>
          <a:xfrm>
            <a:off x="6930120" y="844975"/>
            <a:ext cx="258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Ar Saindo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399C00E-D5B1-4AA9-A8EB-665569DECB7E}"/>
              </a:ext>
            </a:extLst>
          </p:cNvPr>
          <p:cNvSpPr txBox="1"/>
          <p:nvPr/>
        </p:nvSpPr>
        <p:spPr>
          <a:xfrm>
            <a:off x="6893066" y="2039816"/>
            <a:ext cx="299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Cavidade Torácica se Contrai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9709321-7274-4889-A80A-CC9913C4004D}"/>
              </a:ext>
            </a:extLst>
          </p:cNvPr>
          <p:cNvSpPr txBox="1"/>
          <p:nvPr/>
        </p:nvSpPr>
        <p:spPr>
          <a:xfrm>
            <a:off x="6739316" y="3361799"/>
            <a:ext cx="3261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Músculos Intercostais Externos Relaxam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12FFC45-DC06-467E-8A5B-DD3DF3DED7F3}"/>
              </a:ext>
            </a:extLst>
          </p:cNvPr>
          <p:cNvSpPr txBox="1"/>
          <p:nvPr/>
        </p:nvSpPr>
        <p:spPr>
          <a:xfrm>
            <a:off x="7118183" y="4291122"/>
            <a:ext cx="1733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Diafragma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37C4621-773B-4A7F-9F0E-05B286D9D48C}"/>
              </a:ext>
            </a:extLst>
          </p:cNvPr>
          <p:cNvSpPr txBox="1"/>
          <p:nvPr/>
        </p:nvSpPr>
        <p:spPr>
          <a:xfrm>
            <a:off x="9543351" y="6037287"/>
            <a:ext cx="1733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Diafragma Relaxa</a:t>
            </a:r>
          </a:p>
        </p:txBody>
      </p:sp>
    </p:spTree>
    <p:extLst>
      <p:ext uri="{BB962C8B-B14F-4D97-AF65-F5344CB8AC3E}">
        <p14:creationId xmlns:p14="http://schemas.microsoft.com/office/powerpoint/2010/main" val="5081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6E54CCE6-06B6-4BA5-8C51-DBB3D67963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629" y="0"/>
            <a:ext cx="10338322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</a:pPr>
            <a:r>
              <a:rPr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</a:t>
            </a:r>
            <a:r>
              <a:rPr sz="4000" b="1" i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Ar</a:t>
            </a:r>
            <a:r>
              <a:rPr sz="40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Inspirado</a:t>
            </a:r>
            <a:r>
              <a:rPr sz="4000" b="1" i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</a:t>
            </a:r>
            <a:r>
              <a:rPr sz="40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</a:t>
            </a:r>
            <a:r>
              <a:rPr sz="4000" b="1" i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Ar</a:t>
            </a:r>
            <a:r>
              <a:rPr sz="40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Expirado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8AFFA4A-BAF6-4199-935C-CBE465107B6E}"/>
              </a:ext>
            </a:extLst>
          </p:cNvPr>
          <p:cNvSpPr txBox="1"/>
          <p:nvPr/>
        </p:nvSpPr>
        <p:spPr>
          <a:xfrm>
            <a:off x="1080370" y="629018"/>
            <a:ext cx="10669044" cy="1138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Inspirado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Expirado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apresentam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algumas diferenças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composição</a:t>
            </a:r>
            <a:r>
              <a:rPr lang="pt-BR" sz="2400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características.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4D37A5-56A1-42DE-8972-67D1F09EE30D}"/>
              </a:ext>
            </a:extLst>
          </p:cNvPr>
          <p:cNvSpPr txBox="1"/>
          <p:nvPr/>
        </p:nvSpPr>
        <p:spPr>
          <a:xfrm>
            <a:off x="1080370" y="2658196"/>
            <a:ext cx="5120014" cy="2259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 algn="just">
              <a:lnSpc>
                <a:spcPct val="100000"/>
              </a:lnSpc>
              <a:spcBef>
                <a:spcPts val="67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Oxigénio</a:t>
            </a:r>
            <a:r>
              <a:rPr lang="pt-BR" sz="2400" b="1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21%;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Dióxido</a:t>
            </a:r>
            <a:r>
              <a:rPr lang="pt-BR" sz="2400" b="1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b="1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carbono</a:t>
            </a:r>
            <a:r>
              <a:rPr lang="pt-BR" sz="2400" b="1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0,04%;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Azoto</a:t>
            </a:r>
            <a:r>
              <a:rPr lang="pt-BR" sz="2400" b="1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79%;</a:t>
            </a:r>
          </a:p>
          <a:p>
            <a:pPr marL="298450" indent="-285750" algn="just">
              <a:lnSpc>
                <a:spcPct val="100000"/>
              </a:lnSpc>
              <a:spcBef>
                <a:spcPts val="67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Vapor</a:t>
            </a:r>
            <a:r>
              <a:rPr lang="pt-BR" sz="2400" b="1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b="1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água</a:t>
            </a:r>
            <a:r>
              <a:rPr lang="pt-BR" sz="2400" b="1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variável;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Temperatura</a:t>
            </a:r>
            <a:r>
              <a:rPr lang="pt-BR" sz="2400" b="1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variável.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66DAB7-C378-4271-8D3D-3ADDD9D2631E}"/>
              </a:ext>
            </a:extLst>
          </p:cNvPr>
          <p:cNvSpPr txBox="1"/>
          <p:nvPr/>
        </p:nvSpPr>
        <p:spPr>
          <a:xfrm>
            <a:off x="1080370" y="1951448"/>
            <a:ext cx="3241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Bookman Old Style" panose="02050604050505020204" pitchFamily="18" charset="0"/>
                <a:cs typeface="Calibri"/>
              </a:rPr>
              <a:t>Ar</a:t>
            </a:r>
            <a:r>
              <a:rPr lang="pt-BR" sz="2800" b="1" i="1" spc="-2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800" b="1" i="1" spc="-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Bookman Old Style" panose="02050604050505020204" pitchFamily="18" charset="0"/>
                <a:cs typeface="Calibri"/>
              </a:rPr>
              <a:t>Inspirado</a:t>
            </a:r>
            <a:endParaRPr lang="pt-B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FB9EDDC-CC63-4333-A1F8-99FDC38C7CF0}"/>
              </a:ext>
            </a:extLst>
          </p:cNvPr>
          <p:cNvSpPr txBox="1"/>
          <p:nvPr/>
        </p:nvSpPr>
        <p:spPr>
          <a:xfrm>
            <a:off x="6844431" y="3617407"/>
            <a:ext cx="3241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Bookman Old Style" panose="02050604050505020204" pitchFamily="18" charset="0"/>
                <a:cs typeface="Calibri"/>
              </a:rPr>
              <a:t>Ar</a:t>
            </a:r>
            <a:r>
              <a:rPr lang="pt-BR" sz="2800" b="1" i="1" spc="-2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800" b="1" i="1" spc="-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Bookman Old Style" panose="02050604050505020204" pitchFamily="18" charset="0"/>
                <a:cs typeface="Calibri"/>
              </a:rPr>
              <a:t>Expirado</a:t>
            </a:r>
            <a:endParaRPr lang="pt-B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888FA0F-E0F9-4C58-972F-BF808A043AC0}"/>
              </a:ext>
            </a:extLst>
          </p:cNvPr>
          <p:cNvSpPr txBox="1"/>
          <p:nvPr/>
        </p:nvSpPr>
        <p:spPr>
          <a:xfrm>
            <a:off x="6821466" y="4324154"/>
            <a:ext cx="5120014" cy="2259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 algn="just">
              <a:lnSpc>
                <a:spcPct val="100000"/>
              </a:lnSpc>
              <a:spcBef>
                <a:spcPts val="67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Oxigénio</a:t>
            </a:r>
            <a:r>
              <a:rPr lang="pt-BR" sz="2400" b="1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16,1%;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Dióxido</a:t>
            </a:r>
            <a:r>
              <a:rPr lang="pt-BR" sz="2400" b="1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b="1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carbono</a:t>
            </a:r>
            <a:r>
              <a:rPr lang="pt-BR" sz="2400" b="1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4,5</a:t>
            </a: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%;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Azoto</a:t>
            </a:r>
            <a:r>
              <a:rPr lang="pt-BR" sz="2400" b="1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2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79%;</a:t>
            </a:r>
          </a:p>
          <a:p>
            <a:pPr marL="298450" indent="-285750" algn="just">
              <a:lnSpc>
                <a:spcPct val="100000"/>
              </a:lnSpc>
              <a:spcBef>
                <a:spcPts val="67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Vapor</a:t>
            </a:r>
            <a:r>
              <a:rPr lang="pt-BR" sz="2400" b="1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b="1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água</a:t>
            </a:r>
            <a:r>
              <a:rPr lang="pt-BR" sz="2400" b="1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saturado;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indent="-285750" algn="just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</a:pPr>
            <a:r>
              <a:rPr lang="pt-BR" sz="2400" b="1" i="1" spc="-2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Temperatura</a:t>
            </a:r>
            <a:r>
              <a:rPr lang="pt-BR" sz="2400" b="1" i="1" spc="-3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–</a:t>
            </a:r>
            <a:r>
              <a:rPr lang="pt-BR" sz="2400" b="1" i="1" spc="-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36º C</a:t>
            </a:r>
            <a:endParaRPr lang="pt-BR" sz="2400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77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BF963D2-8355-4507-8927-C15F0B225B6C}"/>
              </a:ext>
            </a:extLst>
          </p:cNvPr>
          <p:cNvSpPr txBox="1"/>
          <p:nvPr/>
        </p:nvSpPr>
        <p:spPr>
          <a:xfrm>
            <a:off x="814192" y="0"/>
            <a:ext cx="6093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Circulação</a:t>
            </a:r>
            <a:r>
              <a:rPr lang="pt-BR" sz="4000" b="1" i="1" spc="-7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</a:t>
            </a:r>
            <a:r>
              <a:rPr lang="pt-BR" sz="4000" b="1" i="1" spc="-8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4000" b="1" i="1" spc="-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Ar</a:t>
            </a:r>
            <a:endParaRPr lang="pt-BR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023AE99-B4BD-4649-87F8-41D6F63B286F}"/>
              </a:ext>
            </a:extLst>
          </p:cNvPr>
          <p:cNvSpPr txBox="1"/>
          <p:nvPr/>
        </p:nvSpPr>
        <p:spPr>
          <a:xfrm>
            <a:off x="1080370" y="739367"/>
            <a:ext cx="10982194" cy="287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marR="5080" indent="-285750" algn="just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</a:t>
            </a:r>
            <a:r>
              <a:rPr lang="pt-BR" sz="2400" b="1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entra</a:t>
            </a:r>
            <a:r>
              <a:rPr lang="pt-BR" sz="2400" b="1" i="1" spc="-4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fossas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nasais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,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onde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é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aquecido,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humedecido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onde</a:t>
            </a:r>
            <a:r>
              <a:rPr lang="pt-BR" sz="2400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são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filtradas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as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impurezas,</a:t>
            </a:r>
            <a:r>
              <a:rPr lang="pt-BR" sz="2400" i="1" spc="-7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seguida</a:t>
            </a:r>
            <a:r>
              <a:rPr lang="pt-BR" sz="2400" i="1" spc="-7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percorre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3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as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restantes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vias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respiratórias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chega</a:t>
            </a:r>
            <a:r>
              <a:rPr lang="pt-BR" sz="2400" i="1" spc="-4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aos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pulmões.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  <a:p>
            <a:pPr marL="298450" marR="167640" indent="-285750" algn="just">
              <a:lnSpc>
                <a:spcPct val="150000"/>
              </a:lnSpc>
              <a:spcBef>
                <a:spcPts val="580"/>
              </a:spcBef>
              <a:buFont typeface="Wingdings" panose="05000000000000000000" pitchFamily="2" charset="2"/>
              <a:buChar char="Ø"/>
            </a:pP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Ar</a:t>
            </a:r>
            <a:r>
              <a:rPr lang="pt-BR" sz="2400" b="1" i="1" spc="-6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sai</a:t>
            </a:r>
            <a:r>
              <a:rPr lang="pt-BR" sz="2400" b="1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dos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pulmões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faz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caminho</a:t>
            </a:r>
            <a:r>
              <a:rPr lang="pt-BR" sz="2400" i="1" spc="-6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inverso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acontecendo</a:t>
            </a:r>
            <a:r>
              <a:rPr lang="pt-BR" sz="2400" i="1" spc="-55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lang="pt-BR" sz="2400" i="1" spc="-5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a </a:t>
            </a:r>
            <a:r>
              <a:rPr lang="pt-BR" sz="2400" i="1" spc="-10" dirty="0">
                <a:solidFill>
                  <a:srgbClr val="002060"/>
                </a:solidFill>
                <a:latin typeface="Bookman Old Style" panose="02050604050505020204" pitchFamily="18" charset="0"/>
                <a:cs typeface="Calibri"/>
              </a:rPr>
              <a:t>expiração.</a:t>
            </a:r>
            <a:endParaRPr lang="pt-BR" sz="2400" i="1" dirty="0">
              <a:solidFill>
                <a:srgbClr val="002060"/>
              </a:solidFill>
              <a:latin typeface="Bookman Old Style" panose="02050604050505020204" pitchFamily="18" charset="0"/>
              <a:cs typeface="Calibri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640007E-72E7-4560-842B-DC82AEAF8FF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1" y="3044048"/>
            <a:ext cx="4427694" cy="38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17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AAE7B57F-AE96-4FC5-94C2-160A02A44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1"/>
            <a:ext cx="814192" cy="1321648"/>
          </a:xfrm>
          <a:prstGeom prst="rect">
            <a:avLst/>
          </a:prstGeom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E0E75506-41FA-47A6-99E9-6A370650B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84"/>
          <a:stretch/>
        </p:blipFill>
        <p:spPr>
          <a:xfrm>
            <a:off x="0" y="0"/>
            <a:ext cx="814192" cy="1321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1D2B62-220C-4498-9229-9577776B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3938"/>
            <a:ext cx="804929" cy="8049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D79C233-1FDF-44C7-B6AF-5A3E301B8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2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77356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1265</TotalTime>
  <Words>978</Words>
  <Application>Microsoft Office PowerPoint</Application>
  <PresentationFormat>Widescreen</PresentationFormat>
  <Paragraphs>100</Paragraphs>
  <Slides>21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Arial</vt:lpstr>
      <vt:lpstr>Bookman Old Style</vt:lpstr>
      <vt:lpstr>Century Gothic</vt:lpstr>
      <vt:lpstr>Wingdings</vt:lpstr>
      <vt:lpstr>Wingdings 3</vt:lpstr>
      <vt:lpstr>Cacho</vt:lpstr>
      <vt:lpstr>Apresentação do PowerPoint</vt:lpstr>
      <vt:lpstr>Sistema Respiratório</vt:lpstr>
      <vt:lpstr>Apresentação do PowerPoint</vt:lpstr>
      <vt:lpstr>Apresentação do PowerPoint</vt:lpstr>
      <vt:lpstr>Apresentação do PowerPoint</vt:lpstr>
      <vt:lpstr>Apresentação do PowerPoint</vt:lpstr>
      <vt:lpstr>O Ar Inspirado e o Ar Expirado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Atendimento Pré Hospitalar (APH)</dc:title>
  <dc:creator>Usuário</dc:creator>
  <cp:lastModifiedBy>Marco Almeida</cp:lastModifiedBy>
  <cp:revision>136</cp:revision>
  <dcterms:created xsi:type="dcterms:W3CDTF">2022-10-01T14:19:18Z</dcterms:created>
  <dcterms:modified xsi:type="dcterms:W3CDTF">2025-09-05T19:58:07Z</dcterms:modified>
</cp:coreProperties>
</file>