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75" r:id="rId2"/>
    <p:sldId id="373" r:id="rId3"/>
    <p:sldId id="334" r:id="rId4"/>
    <p:sldId id="291" r:id="rId5"/>
    <p:sldId id="336" r:id="rId6"/>
    <p:sldId id="287" r:id="rId7"/>
    <p:sldId id="288" r:id="rId8"/>
    <p:sldId id="289" r:id="rId9"/>
    <p:sldId id="290" r:id="rId10"/>
    <p:sldId id="340" r:id="rId11"/>
    <p:sldId id="341" r:id="rId12"/>
    <p:sldId id="343" r:id="rId13"/>
    <p:sldId id="344" r:id="rId14"/>
    <p:sldId id="345" r:id="rId15"/>
    <p:sldId id="346" r:id="rId16"/>
    <p:sldId id="347" r:id="rId17"/>
    <p:sldId id="348" r:id="rId18"/>
    <p:sldId id="351" r:id="rId19"/>
    <p:sldId id="352" r:id="rId20"/>
    <p:sldId id="354" r:id="rId21"/>
    <p:sldId id="355" r:id="rId22"/>
    <p:sldId id="356" r:id="rId23"/>
    <p:sldId id="357" r:id="rId24"/>
    <p:sldId id="349" r:id="rId25"/>
    <p:sldId id="358" r:id="rId26"/>
    <p:sldId id="359" r:id="rId27"/>
    <p:sldId id="360" r:id="rId28"/>
    <p:sldId id="361" r:id="rId29"/>
    <p:sldId id="362" r:id="rId30"/>
    <p:sldId id="363" r:id="rId31"/>
    <p:sldId id="364" r:id="rId32"/>
    <p:sldId id="37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ário"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4660"/>
  </p:normalViewPr>
  <p:slideViewPr>
    <p:cSldViewPr snapToGrid="0" showGuides="1">
      <p:cViewPr varScale="1">
        <p:scale>
          <a:sx n="77" d="100"/>
          <a:sy n="77" d="100"/>
        </p:scale>
        <p:origin x="582" y="90"/>
      </p:cViewPr>
      <p:guideLst>
        <p:guide orient="horz"/>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gi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e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Legislação Brasileira: O que é? Significado, Para que serve?">
            <a:extLst>
              <a:ext uri="{FF2B5EF4-FFF2-40B4-BE49-F238E27FC236}">
                <a16:creationId xmlns:a16="http://schemas.microsoft.com/office/drawing/2014/main" id="{06A81127-127F-4EF7-B277-DA342F512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095" y="1049972"/>
            <a:ext cx="6833307" cy="5507733"/>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D62877CD-5394-44FB-98C1-A47CC116F4D0}"/>
              </a:ext>
            </a:extLst>
          </p:cNvPr>
          <p:cNvSpPr txBox="1"/>
          <p:nvPr/>
        </p:nvSpPr>
        <p:spPr>
          <a:xfrm>
            <a:off x="10509337" y="6334780"/>
            <a:ext cx="1594981" cy="523220"/>
          </a:xfrm>
          <a:prstGeom prst="rect">
            <a:avLst/>
          </a:prstGeom>
          <a:noFill/>
        </p:spPr>
        <p:txBody>
          <a:bodyPr wrap="square">
            <a:spAutoFit/>
          </a:bodyPr>
          <a:lstStyle/>
          <a:p>
            <a:r>
              <a:rPr lang="pt-BR" sz="28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Aula 3</a:t>
            </a:r>
            <a:endParaRPr lang="pt-BR" sz="28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6" name="CaixaDeTexto 5">
            <a:extLst>
              <a:ext uri="{FF2B5EF4-FFF2-40B4-BE49-F238E27FC236}">
                <a16:creationId xmlns:a16="http://schemas.microsoft.com/office/drawing/2014/main" id="{FD7282CA-8206-42C3-83BE-E6827E25ED6E}"/>
              </a:ext>
            </a:extLst>
          </p:cNvPr>
          <p:cNvSpPr txBox="1"/>
          <p:nvPr/>
        </p:nvSpPr>
        <p:spPr>
          <a:xfrm>
            <a:off x="2699195" y="9860"/>
            <a:ext cx="7022207" cy="923330"/>
          </a:xfrm>
          <a:prstGeom prst="rect">
            <a:avLst/>
          </a:prstGeom>
          <a:noFill/>
        </p:spPr>
        <p:txBody>
          <a:bodyPr wrap="square">
            <a:spAutoFit/>
          </a:bodyPr>
          <a:lstStyle/>
          <a:p>
            <a:pPr algn="ctr"/>
            <a:r>
              <a:rPr lang="pt-BR" sz="54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Legislação no APH </a:t>
            </a:r>
            <a:endParaRPr lang="pt-BR" sz="54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pic>
        <p:nvPicPr>
          <p:cNvPr id="8" name="Imagem 7">
            <a:extLst>
              <a:ext uri="{FF2B5EF4-FFF2-40B4-BE49-F238E27FC236}">
                <a16:creationId xmlns:a16="http://schemas.microsoft.com/office/drawing/2014/main" id="{4DEF9508-A0FB-4782-9435-DBD8D1D500E6}"/>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0" y="12241"/>
            <a:ext cx="2000306" cy="2000306"/>
          </a:xfrm>
          <a:prstGeom prst="rect">
            <a:avLst/>
          </a:prstGeom>
        </p:spPr>
      </p:pic>
    </p:spTree>
    <p:extLst>
      <p:ext uri="{BB962C8B-B14F-4D97-AF65-F5344CB8AC3E}">
        <p14:creationId xmlns:p14="http://schemas.microsoft.com/office/powerpoint/2010/main" val="182040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B968192-5D51-446A-AE92-C9C16EAAC932}"/>
              </a:ext>
            </a:extLst>
          </p:cNvPr>
          <p:cNvSpPr txBox="1"/>
          <p:nvPr/>
        </p:nvSpPr>
        <p:spPr>
          <a:xfrm>
            <a:off x="888641" y="0"/>
            <a:ext cx="9911367" cy="677108"/>
          </a:xfrm>
          <a:prstGeom prst="rect">
            <a:avLst/>
          </a:prstGeom>
          <a:noFill/>
        </p:spPr>
        <p:txBody>
          <a:bodyPr wrap="square">
            <a:spAutoFit/>
          </a:bodyPr>
          <a:lstStyle/>
          <a:p>
            <a:pPr marL="571500" indent="-571500" algn="just">
              <a:buFont typeface="Wingdings" panose="05000000000000000000" pitchFamily="2" charset="2"/>
              <a:buChar char="v"/>
            </a:pPr>
            <a:r>
              <a:rPr lang="pt-BR" sz="38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Local do Acidente X Local de Crime</a:t>
            </a:r>
            <a:endParaRPr lang="pt-BR" sz="38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C50E57BC-A610-4F90-927E-EC4F849D0052}"/>
              </a:ext>
            </a:extLst>
          </p:cNvPr>
          <p:cNvSpPr txBox="1"/>
          <p:nvPr/>
        </p:nvSpPr>
        <p:spPr>
          <a:xfrm>
            <a:off x="958561" y="640232"/>
            <a:ext cx="10731500" cy="6125203"/>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Todo local de acidente é, naturalmente, definido como local de crime, que irá sofrer investigações pelas autoridades policiais e empresas seguradoras, além de outras entidades se o evento ter ocorrido no interior de empresas, em áreas portuárias, no interior de navios com bandeiras estrangeiras, etc.</a:t>
            </a:r>
          </a:p>
          <a:p>
            <a:pPr marL="342900" indent="-342900" algn="just">
              <a:lnSpc>
                <a:spcPct val="150000"/>
              </a:lnSpc>
              <a:buFont typeface="Wingdings" panose="05000000000000000000" pitchFamily="2" charset="2"/>
              <a:buChar char="Ø"/>
            </a:pPr>
            <a:endParaRPr lang="pt-BR" sz="2400" i="1" dirty="0">
              <a:solidFill>
                <a:srgbClr val="002060"/>
              </a:solidFill>
              <a:latin typeface="Bookman Old Style" panose="02050604050505020204" pitchFamily="18" charset="0"/>
            </a:endParaRP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Legalmente ninguém pode alterar os locais de crime, pois tal situação prejudica o andamento das investigações e as consequentes definições de responsabilidades legais, porém o socorrista deve atentar para algumas situações que permitem a alteração dos chamados “locais de crime”.</a:t>
            </a:r>
            <a:endParaRPr lang="pt-BR" sz="2400" i="1" dirty="0">
              <a:solidFill>
                <a:srgbClr val="002060"/>
              </a:solidFill>
              <a:latin typeface="Bookman Old Style" panose="02050604050505020204" pitchFamily="18" charset="0"/>
            </a:endParaRPr>
          </a:p>
        </p:txBody>
      </p:sp>
      <p:pic>
        <p:nvPicPr>
          <p:cNvPr id="9" name="Imagem 8">
            <a:extLst>
              <a:ext uri="{FF2B5EF4-FFF2-40B4-BE49-F238E27FC236}">
                <a16:creationId xmlns:a16="http://schemas.microsoft.com/office/drawing/2014/main" id="{6E9CC87B-97D6-41E5-A8FE-4A304764D563}"/>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0" name="Espaço Reservado para Conteúdo 5">
            <a:extLst>
              <a:ext uri="{FF2B5EF4-FFF2-40B4-BE49-F238E27FC236}">
                <a16:creationId xmlns:a16="http://schemas.microsoft.com/office/drawing/2014/main" id="{46484AEB-256E-409C-81A7-9C70BDDC3A85}"/>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412831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3A0397D-7021-4A02-B21A-BF2A3440391A}"/>
              </a:ext>
            </a:extLst>
          </p:cNvPr>
          <p:cNvSpPr txBox="1"/>
          <p:nvPr/>
        </p:nvSpPr>
        <p:spPr>
          <a:xfrm>
            <a:off x="965200" y="0"/>
            <a:ext cx="10807700" cy="707886"/>
          </a:xfrm>
          <a:prstGeom prst="rect">
            <a:avLst/>
          </a:prstGeom>
          <a:noFill/>
        </p:spPr>
        <p:txBody>
          <a:bodyPr wrap="square">
            <a:spAutoFit/>
          </a:bodyPr>
          <a:lstStyle/>
          <a:p>
            <a:pPr marL="571500" indent="-571500">
              <a:buFont typeface="Wingdings" panose="05000000000000000000" pitchFamily="2" charset="2"/>
              <a:buChar char="v"/>
            </a:pPr>
            <a:r>
              <a:rPr lang="pt-BR" sz="40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Procedimentos Operacionais Legais</a:t>
            </a:r>
            <a:endParaRPr lang="pt-BR" sz="40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2E8072DB-CFBF-4DF9-88EA-3B022749FD9E}"/>
              </a:ext>
            </a:extLst>
          </p:cNvPr>
          <p:cNvSpPr txBox="1"/>
          <p:nvPr/>
        </p:nvSpPr>
        <p:spPr>
          <a:xfrm>
            <a:off x="971839" y="576136"/>
            <a:ext cx="10807700" cy="6404767"/>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pt-BR" sz="2300" b="0" i="1" u="none" strike="noStrike" baseline="0" dirty="0">
                <a:solidFill>
                  <a:srgbClr val="002060"/>
                </a:solidFill>
                <a:latin typeface="Bookman Old Style" panose="02050604050505020204" pitchFamily="18" charset="0"/>
              </a:rPr>
              <a:t>Adotar medidas iniciais que garantam primeiramente a segurança do local e da equipe;</a:t>
            </a:r>
          </a:p>
          <a:p>
            <a:pPr marL="342900" indent="-342900" algn="just">
              <a:lnSpc>
                <a:spcPct val="150000"/>
              </a:lnSpc>
              <a:buFont typeface="Wingdings" panose="05000000000000000000" pitchFamily="2" charset="2"/>
              <a:buChar char="Ø"/>
            </a:pPr>
            <a:r>
              <a:rPr lang="pt-BR" sz="2300" b="0" i="1" u="none" strike="noStrike" baseline="0" dirty="0">
                <a:solidFill>
                  <a:srgbClr val="002060"/>
                </a:solidFill>
                <a:latin typeface="Bookman Old Style" panose="02050604050505020204" pitchFamily="18" charset="0"/>
              </a:rPr>
              <a:t>Nos crimes dolosos como homicídio ou lesões corporais provocadas por agressões, o socorrista deverá</a:t>
            </a:r>
          </a:p>
          <a:p>
            <a:pPr marL="342900" indent="-342900" algn="just">
              <a:lnSpc>
                <a:spcPct val="150000"/>
              </a:lnSpc>
              <a:buFont typeface="Wingdings" panose="05000000000000000000" pitchFamily="2" charset="2"/>
              <a:buChar char="Ø"/>
            </a:pPr>
            <a:r>
              <a:rPr lang="pt-BR" sz="2300" b="0" i="1" u="none" strike="noStrike" baseline="0" dirty="0">
                <a:solidFill>
                  <a:srgbClr val="002060"/>
                </a:solidFill>
                <a:latin typeface="Bookman Old Style" panose="02050604050505020204" pitchFamily="18" charset="0"/>
              </a:rPr>
              <a:t>preocupar-se simultaneamente com o atendimento da vítima e a segurança da equipe e, em seguida, solicitar as providências policiais cabíveis. Se a vítima for autora de crime, deverá ser detida e apresentada ao policiamento ostensivo para as demais providências, assim que houver liberação do médico responsável, na Unidade de Saúde onde foi apresentado;</a:t>
            </a:r>
          </a:p>
          <a:p>
            <a:pPr marL="342900" indent="-342900" algn="just">
              <a:lnSpc>
                <a:spcPct val="150000"/>
              </a:lnSpc>
              <a:buFont typeface="Wingdings" panose="05000000000000000000" pitchFamily="2" charset="2"/>
              <a:buChar char="Ø"/>
            </a:pPr>
            <a:r>
              <a:rPr lang="pt-BR" sz="2300" b="0" i="1" u="none" strike="noStrike" baseline="0" dirty="0">
                <a:solidFill>
                  <a:srgbClr val="002060"/>
                </a:solidFill>
                <a:latin typeface="Bookman Old Style" panose="02050604050505020204" pitchFamily="18" charset="0"/>
              </a:rPr>
              <a:t> Solicitar apoio do policiamento sempre que a situação exigir, visando a segurança do local, do socorrista ou da vítima;</a:t>
            </a:r>
            <a:endParaRPr lang="pt-BR" sz="2300" i="1" dirty="0">
              <a:solidFill>
                <a:srgbClr val="002060"/>
              </a:solidFill>
              <a:latin typeface="Bookman Old Style" panose="02050604050505020204" pitchFamily="18" charset="0"/>
            </a:endParaRPr>
          </a:p>
        </p:txBody>
      </p:sp>
      <p:pic>
        <p:nvPicPr>
          <p:cNvPr id="11" name="Imagem 10">
            <a:extLst>
              <a:ext uri="{FF2B5EF4-FFF2-40B4-BE49-F238E27FC236}">
                <a16:creationId xmlns:a16="http://schemas.microsoft.com/office/drawing/2014/main" id="{378A3381-0EC2-4A23-829D-839929EE31DC}"/>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2" name="Espaço Reservado para Conteúdo 5">
            <a:extLst>
              <a:ext uri="{FF2B5EF4-FFF2-40B4-BE49-F238E27FC236}">
                <a16:creationId xmlns:a16="http://schemas.microsoft.com/office/drawing/2014/main" id="{4A4722C2-1E5C-43A1-9F18-C09A334FAEC7}"/>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2668715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CAF55FB4-92F1-4076-8821-4105DC7F7F5D}"/>
              </a:ext>
            </a:extLst>
          </p:cNvPr>
          <p:cNvSpPr txBox="1"/>
          <p:nvPr/>
        </p:nvSpPr>
        <p:spPr>
          <a:xfrm>
            <a:off x="926678" y="0"/>
            <a:ext cx="11085781" cy="6679201"/>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Alterar o mínimo possível o local da ocorrência durante o atendimento, preservando ao máximo as condições das edificações, dos objetos e dos veículos encontrados;</a:t>
            </a: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Para efeito de exame do local de crime, não deverá ser alterado o estado das coisas, a não ser que seja absolutamente necessário. Entre as causas que justificam a alteração do local estão:</a:t>
            </a: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Necessidade de socorro imediato às vítimas;</a:t>
            </a: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Risco à vida para a vítima;</a:t>
            </a: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Risco à vida para os socorristas;</a:t>
            </a: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Risco à vida para outras pessoas ou risco de novos acidentes;</a:t>
            </a: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Impossibilidade física de acesso à vítima; e</a:t>
            </a: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Impossibilidade de outra forma de salvamento.</a:t>
            </a:r>
            <a:endParaRPr lang="pt-BR" sz="2400" i="1" dirty="0">
              <a:solidFill>
                <a:srgbClr val="002060"/>
              </a:solidFill>
              <a:latin typeface="Bookman Old Style" panose="02050604050505020204" pitchFamily="18" charset="0"/>
            </a:endParaRPr>
          </a:p>
        </p:txBody>
      </p:sp>
      <p:pic>
        <p:nvPicPr>
          <p:cNvPr id="8" name="Imagem 7">
            <a:extLst>
              <a:ext uri="{FF2B5EF4-FFF2-40B4-BE49-F238E27FC236}">
                <a16:creationId xmlns:a16="http://schemas.microsoft.com/office/drawing/2014/main" id="{75EFAB59-C984-438F-AB9C-326BE8F9E6D7}"/>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9" name="Espaço Reservado para Conteúdo 5">
            <a:extLst>
              <a:ext uri="{FF2B5EF4-FFF2-40B4-BE49-F238E27FC236}">
                <a16:creationId xmlns:a16="http://schemas.microsoft.com/office/drawing/2014/main" id="{7937BBA6-162C-4314-8097-1A8C7E2622F6}"/>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64067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1C967E6-C3E2-4B77-BA99-668191E1C4C2}"/>
              </a:ext>
            </a:extLst>
          </p:cNvPr>
          <p:cNvSpPr txBox="1"/>
          <p:nvPr/>
        </p:nvSpPr>
        <p:spPr>
          <a:xfrm>
            <a:off x="799204" y="0"/>
            <a:ext cx="11392795" cy="1261884"/>
          </a:xfrm>
          <a:prstGeom prst="rect">
            <a:avLst/>
          </a:prstGeom>
          <a:noFill/>
        </p:spPr>
        <p:txBody>
          <a:bodyPr wrap="square">
            <a:spAutoFit/>
          </a:bodyPr>
          <a:lstStyle/>
          <a:p>
            <a:pPr marL="571500" indent="-571500">
              <a:buFont typeface="Wingdings" panose="05000000000000000000" pitchFamily="2" charset="2"/>
              <a:buChar char="v"/>
            </a:pPr>
            <a:r>
              <a:rPr lang="pt-BR" sz="38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Adotar as seguintes atitudes em    especiais como:</a:t>
            </a:r>
            <a:endParaRPr lang="pt-BR" sz="38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C9311BB9-8927-4567-A1AF-5B2B38E610ED}"/>
              </a:ext>
            </a:extLst>
          </p:cNvPr>
          <p:cNvSpPr txBox="1"/>
          <p:nvPr/>
        </p:nvSpPr>
        <p:spPr>
          <a:xfrm>
            <a:off x="958561" y="1143043"/>
            <a:ext cx="11028847" cy="5017207"/>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Crimes de abuso sexual: evitar constrangimento à vítima, respeitando sua intimidade e seu estado emocional;</a:t>
            </a:r>
          </a:p>
          <a:p>
            <a:pPr algn="just">
              <a:lnSpc>
                <a:spcPct val="150000"/>
              </a:lnSpc>
            </a:pPr>
            <a:endParaRPr lang="pt-BR" sz="2400" b="0" i="1" u="none" strike="noStrike" baseline="0" dirty="0">
              <a:solidFill>
                <a:srgbClr val="002060"/>
              </a:solidFill>
              <a:latin typeface="Bookman Old Style" panose="02050604050505020204" pitchFamily="18" charset="0"/>
            </a:endParaRP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Violência contra crianças: o socorrista deverá priorizar o atendimento à vítima e, se houver identificação do responsável pela violência, adotar providências para informar os organismos policiais cabíveis, evitando seu envolvimento emocional. Nesses casos, o socorrista não deve permitir que sentimentos de justiça ou revolta prejudiquem o atendimento à vítima, mesmo que seja o próprio criminoso.</a:t>
            </a:r>
          </a:p>
        </p:txBody>
      </p:sp>
      <p:pic>
        <p:nvPicPr>
          <p:cNvPr id="9" name="Imagem 8">
            <a:extLst>
              <a:ext uri="{FF2B5EF4-FFF2-40B4-BE49-F238E27FC236}">
                <a16:creationId xmlns:a16="http://schemas.microsoft.com/office/drawing/2014/main" id="{D193195E-559C-4E04-A5AE-622B5236429E}"/>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0" name="Espaço Reservado para Conteúdo 5">
            <a:extLst>
              <a:ext uri="{FF2B5EF4-FFF2-40B4-BE49-F238E27FC236}">
                <a16:creationId xmlns:a16="http://schemas.microsoft.com/office/drawing/2014/main" id="{A6940AE3-DD92-41AA-AEF8-FE8E50170F24}"/>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143918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DF977E38-66E2-47CE-8871-5216BDAA666A}"/>
              </a:ext>
            </a:extLst>
          </p:cNvPr>
          <p:cNvSpPr txBox="1"/>
          <p:nvPr/>
        </p:nvSpPr>
        <p:spPr>
          <a:xfrm>
            <a:off x="773365" y="0"/>
            <a:ext cx="11226569" cy="3355214"/>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Vistoriar o local da ocorrência após o atendimento à vítima, procurando afastar as situações de risco;</a:t>
            </a:r>
          </a:p>
          <a:p>
            <a:pPr marL="285750" indent="-285750" algn="just">
              <a:lnSpc>
                <a:spcPct val="150000"/>
              </a:lnSpc>
              <a:buFont typeface="Wingdings" panose="05000000000000000000" pitchFamily="2" charset="2"/>
              <a:buChar char="Ø"/>
            </a:pPr>
            <a:endParaRPr lang="pt-BR" sz="2400" b="0" i="1" u="none" strike="noStrike" baseline="0" dirty="0">
              <a:solidFill>
                <a:srgbClr val="002060"/>
              </a:solidFill>
              <a:latin typeface="Bookman Old Style" panose="02050604050505020204" pitchFamily="18" charset="0"/>
            </a:endParaRPr>
          </a:p>
          <a:p>
            <a:pPr marL="285750" indent="-28575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Em acidentes de trânsito com vítima, que geralmente são crimes culposos, o socorrista deve atuar de maneira que haja o mínimo de prejuízo para o local.</a:t>
            </a:r>
            <a:endParaRPr lang="pt-BR" sz="2400" i="1" dirty="0">
              <a:solidFill>
                <a:srgbClr val="002060"/>
              </a:solidFill>
              <a:latin typeface="Bookman Old Style" panose="02050604050505020204" pitchFamily="18" charset="0"/>
            </a:endParaRPr>
          </a:p>
        </p:txBody>
      </p:sp>
      <p:pic>
        <p:nvPicPr>
          <p:cNvPr id="6" name="Imagem 5">
            <a:extLst>
              <a:ext uri="{FF2B5EF4-FFF2-40B4-BE49-F238E27FC236}">
                <a16:creationId xmlns:a16="http://schemas.microsoft.com/office/drawing/2014/main" id="{B8305570-B64B-4466-BA2D-6CFDC80E78FC}"/>
              </a:ext>
            </a:extLst>
          </p:cNvPr>
          <p:cNvPicPr>
            <a:picLocks noChangeAspect="1"/>
          </p:cNvPicPr>
          <p:nvPr/>
        </p:nvPicPr>
        <p:blipFill>
          <a:blip r:embed="rId2"/>
          <a:stretch>
            <a:fillRect/>
          </a:stretch>
        </p:blipFill>
        <p:spPr>
          <a:xfrm>
            <a:off x="6781800" y="2800349"/>
            <a:ext cx="5410200" cy="4057651"/>
          </a:xfrm>
          <a:prstGeom prst="rect">
            <a:avLst/>
          </a:prstGeom>
        </p:spPr>
      </p:pic>
      <p:pic>
        <p:nvPicPr>
          <p:cNvPr id="9" name="Imagem 8">
            <a:extLst>
              <a:ext uri="{FF2B5EF4-FFF2-40B4-BE49-F238E27FC236}">
                <a16:creationId xmlns:a16="http://schemas.microsoft.com/office/drawing/2014/main" id="{62023CA0-13EE-4716-A17D-8421F896FF98}"/>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0" name="Espaço Reservado para Conteúdo 5">
            <a:extLst>
              <a:ext uri="{FF2B5EF4-FFF2-40B4-BE49-F238E27FC236}">
                <a16:creationId xmlns:a16="http://schemas.microsoft.com/office/drawing/2014/main" id="{8CC6733A-2D4D-4C99-935E-D489B1A3CB02}"/>
              </a:ext>
            </a:extLst>
          </p:cNvPr>
          <p:cNvPicPr>
            <a:picLocks noChangeAspect="1"/>
          </p:cNvPicPr>
          <p:nvPr/>
        </p:nvPicPr>
        <p:blipFill rotWithShape="1">
          <a:blip r:embed="rId4">
            <a:clrChange>
              <a:clrFrom>
                <a:srgbClr val="FFFEE8"/>
              </a:clrFrom>
              <a:clrTo>
                <a:srgbClr val="FFFEE8">
                  <a:alpha val="0"/>
                </a:srgbClr>
              </a:clrTo>
            </a:clrChange>
            <a:extLst>
              <a:ext uri="{BEBA8EAE-BF5A-486C-A8C5-ECC9F3942E4B}">
                <a14:imgProps xmlns:a14="http://schemas.microsoft.com/office/drawing/2010/main">
                  <a14:imgLayer r:embed="rId5">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167767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14D26D5-470D-4169-B5D7-4009B88DF547}"/>
              </a:ext>
            </a:extLst>
          </p:cNvPr>
          <p:cNvSpPr txBox="1"/>
          <p:nvPr/>
        </p:nvSpPr>
        <p:spPr>
          <a:xfrm>
            <a:off x="851257" y="0"/>
            <a:ext cx="7666442" cy="707886"/>
          </a:xfrm>
          <a:prstGeom prst="rect">
            <a:avLst/>
          </a:prstGeom>
          <a:noFill/>
        </p:spPr>
        <p:txBody>
          <a:bodyPr wrap="square">
            <a:spAutoFit/>
          </a:bodyPr>
          <a:lstStyle/>
          <a:p>
            <a:pPr marL="571500" indent="-571500" algn="just">
              <a:buFont typeface="Wingdings" panose="05000000000000000000" pitchFamily="2" charset="2"/>
              <a:buChar char="v"/>
            </a:pPr>
            <a:r>
              <a:rPr lang="pt-BR" sz="40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Consentimento Expresso</a:t>
            </a:r>
            <a:endParaRPr lang="pt-BR" sz="40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6FC73149-9028-4568-91A0-EF15230E2EA2}"/>
              </a:ext>
            </a:extLst>
          </p:cNvPr>
          <p:cNvSpPr txBox="1"/>
          <p:nvPr/>
        </p:nvSpPr>
        <p:spPr>
          <a:xfrm>
            <a:off x="958561" y="707886"/>
            <a:ext cx="11041373" cy="6001643"/>
          </a:xfrm>
          <a:prstGeom prst="rect">
            <a:avLst/>
          </a:prstGeom>
          <a:noFill/>
        </p:spPr>
        <p:txBody>
          <a:bodyPr wrap="square">
            <a:spAutoFit/>
          </a:bodyPr>
          <a:lstStyle/>
          <a:p>
            <a:pPr marL="342900" indent="-342900" algn="just">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O consentimento pode ser obtido por gestos ou por palavras de uma vítima que esteja consciente e apta a assumir responsabilidade por seus atos, por exemplo, menores de idade e pessoas com problemas de desenvolvimento mental não podem responder juridicamente por seus atos.</a:t>
            </a:r>
          </a:p>
          <a:p>
            <a:pPr marL="342900" indent="-342900" algn="just">
              <a:buFont typeface="Wingdings" panose="05000000000000000000" pitchFamily="2" charset="2"/>
              <a:buChar char="Ø"/>
            </a:pPr>
            <a:endParaRPr lang="pt-BR" sz="2400" i="1"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A vítima deverá ser informada de que você é um Socorrista, com treinamento em Atendimento Pré Hospitalar.</a:t>
            </a:r>
          </a:p>
          <a:p>
            <a:pPr marL="342900" indent="-342900" algn="just">
              <a:buFont typeface="Wingdings" panose="05000000000000000000" pitchFamily="2" charset="2"/>
              <a:buChar char="Ø"/>
            </a:pPr>
            <a:endParaRPr lang="pt-BR" sz="2400" i="1"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Além disso, é importante que saiba:</a:t>
            </a:r>
          </a:p>
          <a:p>
            <a:pPr marL="342900" indent="-342900" algn="just">
              <a:buFont typeface="Wingdings" panose="05000000000000000000" pitchFamily="2" charset="2"/>
              <a:buChar char="Ø"/>
            </a:pPr>
            <a:endParaRPr lang="pt-BR" sz="2400" b="0"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ü"/>
            </a:pPr>
            <a:r>
              <a:rPr lang="pt-BR" sz="2400" b="0" i="1" u="none" strike="noStrike" baseline="0" dirty="0">
                <a:solidFill>
                  <a:srgbClr val="002060"/>
                </a:solidFill>
                <a:latin typeface="Bookman Old Style" panose="02050604050505020204" pitchFamily="18" charset="0"/>
              </a:rPr>
              <a:t>A identificação do Socorrista;</a:t>
            </a:r>
          </a:p>
          <a:p>
            <a:pPr algn="just"/>
            <a:endParaRPr lang="pt-BR" sz="2400" i="1" dirty="0">
              <a:solidFill>
                <a:srgbClr val="002060"/>
              </a:solidFill>
              <a:latin typeface="Bookman Old Style" panose="02050604050505020204" pitchFamily="18" charset="0"/>
            </a:endParaRPr>
          </a:p>
          <a:p>
            <a:pPr marL="342900" indent="-342900" algn="just">
              <a:buFont typeface="Wingdings" panose="05000000000000000000" pitchFamily="2" charset="2"/>
              <a:buChar char="ü"/>
            </a:pPr>
            <a:r>
              <a:rPr lang="pt-BR" sz="2400" b="0" i="1" u="none" strike="noStrike" baseline="0" dirty="0">
                <a:solidFill>
                  <a:srgbClr val="002060"/>
                </a:solidFill>
                <a:latin typeface="Bookman Old Style" panose="02050604050505020204" pitchFamily="18" charset="0"/>
              </a:rPr>
              <a:t>Por que determinados cuidados são necessários;</a:t>
            </a:r>
          </a:p>
          <a:p>
            <a:pPr algn="just"/>
            <a:endParaRPr lang="pt-BR" sz="2400" i="1" dirty="0">
              <a:solidFill>
                <a:srgbClr val="002060"/>
              </a:solidFill>
              <a:latin typeface="Bookman Old Style" panose="02050604050505020204" pitchFamily="18" charset="0"/>
            </a:endParaRPr>
          </a:p>
          <a:p>
            <a:pPr marL="342900" indent="-342900" algn="just">
              <a:buFont typeface="Wingdings" panose="05000000000000000000" pitchFamily="2" charset="2"/>
              <a:buChar char="ü"/>
            </a:pPr>
            <a:r>
              <a:rPr lang="pt-BR" sz="2400" b="0" i="1" u="none" strike="noStrike" baseline="0" dirty="0">
                <a:solidFill>
                  <a:srgbClr val="002060"/>
                </a:solidFill>
                <a:latin typeface="Bookman Old Style" panose="02050604050505020204" pitchFamily="18" charset="0"/>
              </a:rPr>
              <a:t>Os procedimentos que estão sendo realizados.</a:t>
            </a:r>
            <a:endParaRPr lang="pt-BR" sz="2400" i="1" dirty="0">
              <a:solidFill>
                <a:srgbClr val="002060"/>
              </a:solidFill>
              <a:latin typeface="Bookman Old Style" panose="02050604050505020204" pitchFamily="18" charset="0"/>
            </a:endParaRPr>
          </a:p>
        </p:txBody>
      </p:sp>
      <p:pic>
        <p:nvPicPr>
          <p:cNvPr id="9" name="Imagem 8">
            <a:extLst>
              <a:ext uri="{FF2B5EF4-FFF2-40B4-BE49-F238E27FC236}">
                <a16:creationId xmlns:a16="http://schemas.microsoft.com/office/drawing/2014/main" id="{39DB3AA0-0049-4963-8036-BF7D43E0A4C2}"/>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0" name="Espaço Reservado para Conteúdo 5">
            <a:extLst>
              <a:ext uri="{FF2B5EF4-FFF2-40B4-BE49-F238E27FC236}">
                <a16:creationId xmlns:a16="http://schemas.microsoft.com/office/drawing/2014/main" id="{39F9EEE8-E2B1-45F6-A9B2-E49D7BC1DC45}"/>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2318170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6A911E0-1F09-4FC2-95B5-8A4EDA349851}"/>
              </a:ext>
            </a:extLst>
          </p:cNvPr>
          <p:cNvSpPr txBox="1"/>
          <p:nvPr/>
        </p:nvSpPr>
        <p:spPr>
          <a:xfrm>
            <a:off x="939799" y="0"/>
            <a:ext cx="7728211" cy="707886"/>
          </a:xfrm>
          <a:prstGeom prst="rect">
            <a:avLst/>
          </a:prstGeom>
          <a:noFill/>
        </p:spPr>
        <p:txBody>
          <a:bodyPr wrap="square">
            <a:spAutoFit/>
          </a:bodyPr>
          <a:lstStyle/>
          <a:p>
            <a:pPr marL="571500" indent="-571500">
              <a:buFont typeface="Wingdings" panose="05000000000000000000" pitchFamily="2" charset="2"/>
              <a:buChar char="v"/>
            </a:pPr>
            <a:r>
              <a:rPr lang="pt-BR" sz="40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Consentimento Implícito</a:t>
            </a:r>
            <a:endParaRPr lang="pt-BR" sz="40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AEF46FC5-59E7-4194-8CED-0BEAF460EFC9}"/>
              </a:ext>
            </a:extLst>
          </p:cNvPr>
          <p:cNvSpPr txBox="1"/>
          <p:nvPr/>
        </p:nvSpPr>
        <p:spPr>
          <a:xfrm>
            <a:off x="1041400" y="761990"/>
            <a:ext cx="10274300" cy="5017207"/>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O consentimento estará implícito nos casos onde a vítima esteja</a:t>
            </a:r>
          </a:p>
          <a:p>
            <a:pPr algn="just">
              <a:lnSpc>
                <a:spcPct val="150000"/>
              </a:lnSpc>
            </a:pPr>
            <a:r>
              <a:rPr lang="pt-BR" sz="2400" b="0" i="1" u="none" strike="noStrike" baseline="0" dirty="0">
                <a:solidFill>
                  <a:srgbClr val="002060"/>
                </a:solidFill>
                <a:latin typeface="Bookman Old Style" panose="02050604050505020204" pitchFamily="18" charset="0"/>
              </a:rPr>
              <a:t>inconsciente e sua vida esteja correndo riscos. Da mesma forma, se a vida de uma criança ou de uma pessoa com problema de desenvolvimento mental estiver correndo risco, o consentimento deverá ser assumido como implícito e o socorro poderá ser prestado se no local não estiver presente um responsável pela vítima que possa expressar o consentimento. Nunca deixe de prestar socorro a uma criança por não ter como obter consentimento de pais ou responsável.</a:t>
            </a:r>
            <a:endParaRPr lang="pt-BR" sz="2400" i="1" dirty="0">
              <a:solidFill>
                <a:srgbClr val="002060"/>
              </a:solidFill>
              <a:latin typeface="Bookman Old Style" panose="02050604050505020204" pitchFamily="18" charset="0"/>
            </a:endParaRPr>
          </a:p>
        </p:txBody>
      </p:sp>
      <p:pic>
        <p:nvPicPr>
          <p:cNvPr id="9" name="Imagem 8">
            <a:extLst>
              <a:ext uri="{FF2B5EF4-FFF2-40B4-BE49-F238E27FC236}">
                <a16:creationId xmlns:a16="http://schemas.microsoft.com/office/drawing/2014/main" id="{4AF37FAD-4AC3-45AB-AA72-44D7BFA867BA}"/>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0" name="Espaço Reservado para Conteúdo 5">
            <a:extLst>
              <a:ext uri="{FF2B5EF4-FFF2-40B4-BE49-F238E27FC236}">
                <a16:creationId xmlns:a16="http://schemas.microsoft.com/office/drawing/2014/main" id="{6C54B6E7-B807-4047-8FAE-F36E9D83BAA4}"/>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385033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2E48AD0-092F-4AE4-BEA5-3FAAFC9EE17A}"/>
              </a:ext>
            </a:extLst>
          </p:cNvPr>
          <p:cNvSpPr txBox="1"/>
          <p:nvPr/>
        </p:nvSpPr>
        <p:spPr>
          <a:xfrm>
            <a:off x="901699" y="0"/>
            <a:ext cx="8780919" cy="707886"/>
          </a:xfrm>
          <a:prstGeom prst="rect">
            <a:avLst/>
          </a:prstGeom>
          <a:noFill/>
        </p:spPr>
        <p:txBody>
          <a:bodyPr wrap="square">
            <a:spAutoFit/>
          </a:bodyPr>
          <a:lstStyle/>
          <a:p>
            <a:pPr marL="571500" indent="-571500">
              <a:buFont typeface="Wingdings" panose="05000000000000000000" pitchFamily="2" charset="2"/>
              <a:buChar char="v"/>
            </a:pPr>
            <a:r>
              <a:rPr lang="pt-BR" sz="40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Restrição Física de Vítimas</a:t>
            </a:r>
            <a:endParaRPr lang="pt-BR" sz="4000" b="1"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0F414AC0-6813-4B53-BF54-0525BE5728F5}"/>
              </a:ext>
            </a:extLst>
          </p:cNvPr>
          <p:cNvSpPr txBox="1"/>
          <p:nvPr/>
        </p:nvSpPr>
        <p:spPr>
          <a:xfrm>
            <a:off x="889101" y="823262"/>
            <a:ext cx="8780919" cy="2801216"/>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A restrição física de vítimas somente deverá ser utilizada como último recurso nos casos de:</a:t>
            </a:r>
          </a:p>
          <a:p>
            <a:pPr marL="342900" indent="-342900" algn="just">
              <a:lnSpc>
                <a:spcPct val="150000"/>
              </a:lnSpc>
              <a:buFont typeface="Wingdings" panose="05000000000000000000" pitchFamily="2" charset="2"/>
              <a:buChar char="ü"/>
            </a:pPr>
            <a:r>
              <a:rPr lang="pt-BR" sz="2400" b="0" i="1" u="none" strike="noStrike" baseline="0" dirty="0">
                <a:solidFill>
                  <a:srgbClr val="002060"/>
                </a:solidFill>
                <a:latin typeface="Bookman Old Style" panose="02050604050505020204" pitchFamily="18" charset="0"/>
              </a:rPr>
              <a:t>Agitação da vítima por distúrbio de comportamento que acarretem risco para si ou para a equipe de resgate;</a:t>
            </a:r>
          </a:p>
          <a:p>
            <a:pPr marL="342900" indent="-342900" algn="just">
              <a:lnSpc>
                <a:spcPct val="150000"/>
              </a:lnSpc>
              <a:buFont typeface="Wingdings" panose="05000000000000000000" pitchFamily="2" charset="2"/>
              <a:buChar char="ü"/>
            </a:pPr>
            <a:r>
              <a:rPr lang="pt-BR" sz="2400" b="0" i="1" u="none" strike="noStrike" baseline="0" dirty="0">
                <a:solidFill>
                  <a:srgbClr val="002060"/>
                </a:solidFill>
                <a:latin typeface="Bookman Old Style" panose="02050604050505020204" pitchFamily="18" charset="0"/>
              </a:rPr>
              <a:t>Agressividade resultante de hipóxia.</a:t>
            </a:r>
            <a:endParaRPr lang="pt-BR" sz="2400" i="1" dirty="0">
              <a:solidFill>
                <a:srgbClr val="002060"/>
              </a:solidFill>
              <a:latin typeface="Bookman Old Style" panose="02050604050505020204" pitchFamily="18" charset="0"/>
            </a:endParaRPr>
          </a:p>
        </p:txBody>
      </p:sp>
      <p:pic>
        <p:nvPicPr>
          <p:cNvPr id="3" name="Imagem 2">
            <a:extLst>
              <a:ext uri="{FF2B5EF4-FFF2-40B4-BE49-F238E27FC236}">
                <a16:creationId xmlns:a16="http://schemas.microsoft.com/office/drawing/2014/main" id="{74A1519D-9E9D-4BE9-AA63-EBC755FF5274}"/>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670020" y="4205794"/>
            <a:ext cx="1695918" cy="2652206"/>
          </a:xfrm>
          <a:prstGeom prst="rect">
            <a:avLst/>
          </a:prstGeom>
        </p:spPr>
      </p:pic>
      <p:sp>
        <p:nvSpPr>
          <p:cNvPr id="10" name="CaixaDeTexto 9">
            <a:extLst>
              <a:ext uri="{FF2B5EF4-FFF2-40B4-BE49-F238E27FC236}">
                <a16:creationId xmlns:a16="http://schemas.microsoft.com/office/drawing/2014/main" id="{702A7FAD-82FF-4E85-92E6-DE49F273FFFC}"/>
              </a:ext>
            </a:extLst>
          </p:cNvPr>
          <p:cNvSpPr txBox="1"/>
          <p:nvPr/>
        </p:nvSpPr>
        <p:spPr>
          <a:xfrm>
            <a:off x="1152943" y="4019102"/>
            <a:ext cx="7702958" cy="1323439"/>
          </a:xfrm>
          <a:prstGeom prst="rect">
            <a:avLst/>
          </a:prstGeom>
          <a:noFill/>
        </p:spPr>
        <p:txBody>
          <a:bodyPr wrap="square">
            <a:spAutoFit/>
          </a:bodyPr>
          <a:lstStyle/>
          <a:p>
            <a:pPr marL="571500" indent="-571500" algn="just">
              <a:buFont typeface="Wingdings" panose="05000000000000000000" pitchFamily="2" charset="2"/>
              <a:buChar char="v"/>
            </a:pPr>
            <a:r>
              <a:rPr lang="pt-BR" sz="4000" b="1" i="1" u="none" strike="noStrike" baseline="0" dirty="0">
                <a:solidFill>
                  <a:srgbClr val="FF0000"/>
                </a:solidFill>
                <a:effectLst>
                  <a:outerShdw blurRad="38100" dist="38100" dir="2700000" algn="tl">
                    <a:srgbClr val="000000">
                      <a:alpha val="43137"/>
                    </a:srgbClr>
                  </a:outerShdw>
                </a:effectLst>
                <a:latin typeface="Bookman Old Style" panose="02050604050505020204" pitchFamily="18" charset="0"/>
              </a:rPr>
              <a:t>O Uso de “Camisa de Força” é Proibido por Lei</a:t>
            </a:r>
            <a:endParaRPr lang="pt-BR" sz="4000" i="1" dirty="0">
              <a:solidFill>
                <a:srgbClr val="FF0000"/>
              </a:solidFill>
              <a:effectLst>
                <a:outerShdw blurRad="38100" dist="38100" dir="2700000" algn="tl">
                  <a:srgbClr val="000000">
                    <a:alpha val="43137"/>
                  </a:srgbClr>
                </a:outerShdw>
              </a:effectLst>
              <a:latin typeface="Bookman Old Style" panose="02050604050505020204" pitchFamily="18" charset="0"/>
            </a:endParaRPr>
          </a:p>
        </p:txBody>
      </p:sp>
      <p:pic>
        <p:nvPicPr>
          <p:cNvPr id="12" name="Imagem 11">
            <a:extLst>
              <a:ext uri="{FF2B5EF4-FFF2-40B4-BE49-F238E27FC236}">
                <a16:creationId xmlns:a16="http://schemas.microsoft.com/office/drawing/2014/main" id="{DB98A13C-2322-4369-8AA3-987C3F35BC19}"/>
              </a:ext>
            </a:extLst>
          </p:cNvPr>
          <p:cNvPicPr>
            <a:picLocks noChangeAspect="1"/>
          </p:cNvPicPr>
          <p:nvPr/>
        </p:nvPicPr>
        <p:blipFill>
          <a:blip r:embed="rId4"/>
          <a:stretch>
            <a:fillRect/>
          </a:stretch>
        </p:blipFill>
        <p:spPr>
          <a:xfrm>
            <a:off x="9756539" y="789139"/>
            <a:ext cx="2143424" cy="2133898"/>
          </a:xfrm>
          <a:prstGeom prst="rect">
            <a:avLst/>
          </a:prstGeom>
        </p:spPr>
      </p:pic>
      <p:pic>
        <p:nvPicPr>
          <p:cNvPr id="9" name="Imagem 8">
            <a:extLst>
              <a:ext uri="{FF2B5EF4-FFF2-40B4-BE49-F238E27FC236}">
                <a16:creationId xmlns:a16="http://schemas.microsoft.com/office/drawing/2014/main" id="{936E803B-D18B-4790-842A-2148B2604F3C}"/>
              </a:ext>
            </a:extLst>
          </p:cNvPr>
          <p:cNvPicPr>
            <a:picLocks noChangeAspect="1"/>
          </p:cNvPicPr>
          <p:nvPr/>
        </p:nvPicPr>
        <p:blipFill>
          <a:blip r:embed="rId5">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1" name="Espaço Reservado para Conteúdo 5">
            <a:extLst>
              <a:ext uri="{FF2B5EF4-FFF2-40B4-BE49-F238E27FC236}">
                <a16:creationId xmlns:a16="http://schemas.microsoft.com/office/drawing/2014/main" id="{F0E6179F-FEF3-421E-B887-CA348ABE9EBE}"/>
              </a:ext>
            </a:extLst>
          </p:cNvPr>
          <p:cNvPicPr>
            <a:picLocks noChangeAspect="1"/>
          </p:cNvPicPr>
          <p:nvPr/>
        </p:nvPicPr>
        <p:blipFill rotWithShape="1">
          <a:blip r:embed="rId6">
            <a:clrChange>
              <a:clrFrom>
                <a:srgbClr val="FFFEE8"/>
              </a:clrFrom>
              <a:clrTo>
                <a:srgbClr val="FFFEE8">
                  <a:alpha val="0"/>
                </a:srgbClr>
              </a:clrTo>
            </a:clrChange>
            <a:extLst>
              <a:ext uri="{BEBA8EAE-BF5A-486C-A8C5-ECC9F3942E4B}">
                <a14:imgProps xmlns:a14="http://schemas.microsoft.com/office/drawing/2010/main">
                  <a14:imgLayer r:embed="rId7">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45987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C8C5A54-8E92-4B22-A73C-72DF07EB4737}"/>
              </a:ext>
            </a:extLst>
          </p:cNvPr>
          <p:cNvSpPr txBox="1"/>
          <p:nvPr/>
        </p:nvSpPr>
        <p:spPr>
          <a:xfrm>
            <a:off x="784180" y="0"/>
            <a:ext cx="11301471" cy="1261884"/>
          </a:xfrm>
          <a:prstGeom prst="rect">
            <a:avLst/>
          </a:prstGeom>
          <a:noFill/>
        </p:spPr>
        <p:txBody>
          <a:bodyPr wrap="square">
            <a:spAutoFit/>
          </a:bodyPr>
          <a:lstStyle/>
          <a:p>
            <a:pPr marL="571500" indent="-571500">
              <a:buFont typeface="Wingdings" panose="05000000000000000000" pitchFamily="2" charset="2"/>
              <a:buChar char="v"/>
            </a:pPr>
            <a:r>
              <a:rPr lang="pt-BR" sz="38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Procedimento Operacional para Restrição Física de Vítimas</a:t>
            </a:r>
            <a:endParaRPr lang="pt-BR" sz="38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F5F4F0D8-D7CB-4BC6-B295-9DBA34716E26}"/>
              </a:ext>
            </a:extLst>
          </p:cNvPr>
          <p:cNvSpPr txBox="1"/>
          <p:nvPr/>
        </p:nvSpPr>
        <p:spPr>
          <a:xfrm>
            <a:off x="904255" y="1196770"/>
            <a:ext cx="11181396" cy="5632311"/>
          </a:xfrm>
          <a:prstGeom prst="rect">
            <a:avLst/>
          </a:prstGeom>
          <a:noFill/>
        </p:spPr>
        <p:txBody>
          <a:bodyPr wrap="square">
            <a:spAutoFit/>
          </a:bodyPr>
          <a:lstStyle/>
          <a:p>
            <a:pPr marL="342900" indent="-342900" algn="just">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Caso seja necessário realizar a restrição física de vítimas:</a:t>
            </a:r>
          </a:p>
          <a:p>
            <a:pPr marL="342900" indent="-342900" algn="just">
              <a:buFont typeface="Wingdings" panose="05000000000000000000" pitchFamily="2" charset="2"/>
              <a:buChar char="Ø"/>
            </a:pPr>
            <a:endParaRPr lang="pt-BR" sz="2400" i="1" dirty="0">
              <a:solidFill>
                <a:srgbClr val="002060"/>
              </a:solidFill>
              <a:latin typeface="Bookman Old Style" panose="02050604050505020204" pitchFamily="18" charset="0"/>
            </a:endParaRPr>
          </a:p>
          <a:p>
            <a:pPr marL="342900" indent="-342900" algn="just">
              <a:buFont typeface="Wingdings" panose="05000000000000000000" pitchFamily="2" charset="2"/>
              <a:buChar char="ü"/>
            </a:pPr>
            <a:r>
              <a:rPr lang="pt-BR" sz="2400" b="0" i="1" u="none" strike="noStrike" baseline="0" dirty="0">
                <a:solidFill>
                  <a:srgbClr val="002060"/>
                </a:solidFill>
                <a:latin typeface="Bookman Old Style" panose="02050604050505020204" pitchFamily="18" charset="0"/>
              </a:rPr>
              <a:t>Utilizar técnicas de restrição de vítimas;</a:t>
            </a:r>
          </a:p>
          <a:p>
            <a:pPr marL="342900" indent="-342900" algn="just">
              <a:buFont typeface="Wingdings" panose="05000000000000000000" pitchFamily="2" charset="2"/>
              <a:buChar char="ü"/>
            </a:pPr>
            <a:endParaRPr lang="pt-BR" sz="2400" b="0"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ü"/>
            </a:pPr>
            <a:r>
              <a:rPr lang="pt-BR" sz="2400" b="0" i="1" u="none" strike="noStrike" baseline="0" dirty="0">
                <a:solidFill>
                  <a:srgbClr val="002060"/>
                </a:solidFill>
                <a:latin typeface="Bookman Old Style" panose="02050604050505020204" pitchFamily="18" charset="0"/>
              </a:rPr>
              <a:t>Empregar somente a força necessária para conter a vítima agressiva, sem excessos; (equipe deverá estar bem treinada, a ponto de atuarem juntos, evitando dessa forma que vítima fique se debatendo);</a:t>
            </a:r>
          </a:p>
          <a:p>
            <a:pPr marL="342900" indent="-342900" algn="just">
              <a:buFont typeface="Wingdings" panose="05000000000000000000" pitchFamily="2" charset="2"/>
              <a:buChar char="ü"/>
            </a:pPr>
            <a:endParaRPr lang="pt-BR" sz="2400" i="1" dirty="0">
              <a:solidFill>
                <a:srgbClr val="002060"/>
              </a:solidFill>
              <a:latin typeface="Bookman Old Style" panose="02050604050505020204" pitchFamily="18" charset="0"/>
            </a:endParaRPr>
          </a:p>
          <a:p>
            <a:pPr marL="342900" indent="-342900" algn="just">
              <a:buFont typeface="Wingdings" panose="05000000000000000000" pitchFamily="2" charset="2"/>
              <a:buChar char="ü"/>
            </a:pPr>
            <a:r>
              <a:rPr lang="pt-BR" sz="2400" b="0" i="1" u="none" strike="noStrike" baseline="0" dirty="0">
                <a:solidFill>
                  <a:srgbClr val="002060"/>
                </a:solidFill>
                <a:latin typeface="Bookman Old Style" panose="02050604050505020204" pitchFamily="18" charset="0"/>
              </a:rPr>
              <a:t>Orientar a própria vítima e familiares antes de tomar a decisão de efetuar a restrição mecânica de movimentos;</a:t>
            </a:r>
          </a:p>
          <a:p>
            <a:pPr algn="just"/>
            <a:endParaRPr lang="pt-BR" sz="2400" i="1" dirty="0">
              <a:solidFill>
                <a:srgbClr val="002060"/>
              </a:solidFill>
              <a:latin typeface="Bookman Old Style" panose="02050604050505020204" pitchFamily="18" charset="0"/>
            </a:endParaRPr>
          </a:p>
          <a:p>
            <a:pPr marL="342900" indent="-342900" algn="just">
              <a:buFont typeface="Wingdings" panose="05000000000000000000" pitchFamily="2" charset="2"/>
              <a:buChar char="ü"/>
            </a:pPr>
            <a:r>
              <a:rPr lang="pt-BR" sz="2400" b="0" i="1" u="none" strike="noStrike" baseline="0" dirty="0">
                <a:solidFill>
                  <a:srgbClr val="002060"/>
                </a:solidFill>
                <a:latin typeface="Bookman Old Style" panose="02050604050505020204" pitchFamily="18" charset="0"/>
              </a:rPr>
              <a:t>Evitar ofensas verbais à vítima e atitudes que possam causar constrangimentos, tais como: chave de braço, segurar pelo pescoço (gravata), apoiar joelhos sobre o tórax, utilização de algemas, cordas ou material similar;</a:t>
            </a:r>
            <a:endParaRPr lang="pt-BR" sz="2400" i="1" dirty="0">
              <a:solidFill>
                <a:srgbClr val="002060"/>
              </a:solidFill>
              <a:latin typeface="Bookman Old Style" panose="02050604050505020204" pitchFamily="18" charset="0"/>
            </a:endParaRPr>
          </a:p>
        </p:txBody>
      </p:sp>
      <p:pic>
        <p:nvPicPr>
          <p:cNvPr id="6" name="Imagem 5">
            <a:extLst>
              <a:ext uri="{FF2B5EF4-FFF2-40B4-BE49-F238E27FC236}">
                <a16:creationId xmlns:a16="http://schemas.microsoft.com/office/drawing/2014/main" id="{914AB7F3-B99D-4615-BDDA-E52FD9881A3C}"/>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0" name="Espaço Reservado para Conteúdo 5">
            <a:extLst>
              <a:ext uri="{FF2B5EF4-FFF2-40B4-BE49-F238E27FC236}">
                <a16:creationId xmlns:a16="http://schemas.microsoft.com/office/drawing/2014/main" id="{7A7B57E5-4698-47A8-824D-6DD3A7235640}"/>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2872025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C02E87DA-70D3-4019-8842-CE53985A9077}"/>
              </a:ext>
            </a:extLst>
          </p:cNvPr>
          <p:cNvSpPr txBox="1"/>
          <p:nvPr/>
        </p:nvSpPr>
        <p:spPr>
          <a:xfrm>
            <a:off x="889100" y="0"/>
            <a:ext cx="11148411" cy="6125203"/>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pt-BR" sz="2400" b="0" i="1" u="none" strike="noStrike" baseline="0" dirty="0">
                <a:solidFill>
                  <a:srgbClr val="002060"/>
                </a:solidFill>
                <a:latin typeface="Bookman Old Style" panose="02050604050505020204" pitchFamily="18" charset="0"/>
              </a:rPr>
              <a:t>Evitar ofensas verbais à vítima e atitudes que possam causar constrangimentos, tais como: chave de braço, segurar pelo pescoço (gravata), apoiar joelhos sobre o tórax, utilização de algemas, cordas ou material similar;</a:t>
            </a:r>
          </a:p>
          <a:p>
            <a:pPr marL="342900" indent="-342900" algn="just">
              <a:lnSpc>
                <a:spcPct val="150000"/>
              </a:lnSpc>
              <a:buFont typeface="Wingdings" panose="05000000000000000000" pitchFamily="2" charset="2"/>
              <a:buChar char="ü"/>
            </a:pPr>
            <a:r>
              <a:rPr lang="pt-BR" sz="2400" b="0" i="1" u="none" strike="noStrike" baseline="0" dirty="0">
                <a:solidFill>
                  <a:srgbClr val="002060"/>
                </a:solidFill>
                <a:latin typeface="Bookman Old Style" panose="02050604050505020204" pitchFamily="18" charset="0"/>
              </a:rPr>
              <a:t>Precaver-se contra mordidas, agressões e secreções por parte da vítima.</a:t>
            </a: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O uso de ataduras de crepe, quando mal executado, pode acarretar lesões na área restringida. Acolchoar bem a área a ser utilizada para restrição e certificar-se de que o procedimento está sendo eficaz.</a:t>
            </a: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Cuidado com a possibilidade de garroteamento do local restringido. Checar constantemente o pulso distal e perfusão capilar e atentar para a presença de cianose nas extremidades.</a:t>
            </a:r>
            <a:endParaRPr lang="pt-BR" sz="2400" i="1" dirty="0">
              <a:solidFill>
                <a:srgbClr val="002060"/>
              </a:solidFill>
              <a:latin typeface="Bookman Old Style" panose="02050604050505020204" pitchFamily="18" charset="0"/>
            </a:endParaRPr>
          </a:p>
        </p:txBody>
      </p:sp>
      <p:pic>
        <p:nvPicPr>
          <p:cNvPr id="8" name="Imagem 7">
            <a:extLst>
              <a:ext uri="{FF2B5EF4-FFF2-40B4-BE49-F238E27FC236}">
                <a16:creationId xmlns:a16="http://schemas.microsoft.com/office/drawing/2014/main" id="{7FE75EB7-38FD-4536-89F4-DFB13736EBB2}"/>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9" name="Espaço Reservado para Conteúdo 5">
            <a:extLst>
              <a:ext uri="{FF2B5EF4-FFF2-40B4-BE49-F238E27FC236}">
                <a16:creationId xmlns:a16="http://schemas.microsoft.com/office/drawing/2014/main" id="{62BAA52A-B026-4118-BCA9-5E3522CA625A}"/>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404650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E9FC5D-CD12-4565-9330-D60A2FFDD212}"/>
              </a:ext>
            </a:extLst>
          </p:cNvPr>
          <p:cNvSpPr>
            <a:spLocks noGrp="1"/>
          </p:cNvSpPr>
          <p:nvPr>
            <p:ph type="title"/>
          </p:nvPr>
        </p:nvSpPr>
        <p:spPr>
          <a:xfrm>
            <a:off x="1073217" y="0"/>
            <a:ext cx="11118781" cy="824248"/>
          </a:xfrm>
        </p:spPr>
        <p:txBody>
          <a:bodyPr>
            <a:noAutofit/>
          </a:bodyPr>
          <a:lstStyle/>
          <a:p>
            <a:pPr marL="571500" indent="-571500">
              <a:buFont typeface="Wingdings" panose="05000000000000000000" pitchFamily="2" charset="2"/>
              <a:buChar char="v"/>
            </a:pPr>
            <a:r>
              <a:rPr lang="pt-BR" sz="3900" b="1" i="1" dirty="0">
                <a:solidFill>
                  <a:srgbClr val="C00000"/>
                </a:solidFill>
                <a:effectLst>
                  <a:outerShdw blurRad="38100" dist="38100" dir="2700000" algn="tl">
                    <a:srgbClr val="000000">
                      <a:alpha val="43137"/>
                    </a:srgbClr>
                  </a:outerShdw>
                </a:effectLst>
                <a:latin typeface="Bookman Old Style" panose="02050604050505020204" pitchFamily="18" charset="0"/>
              </a:rPr>
              <a:t>Portarias, Diretrizes, Leis e Resoluções </a:t>
            </a:r>
          </a:p>
        </p:txBody>
      </p:sp>
      <p:sp>
        <p:nvSpPr>
          <p:cNvPr id="3" name="Espaço Reservado para Conteúdo 2">
            <a:extLst>
              <a:ext uri="{FF2B5EF4-FFF2-40B4-BE49-F238E27FC236}">
                <a16:creationId xmlns:a16="http://schemas.microsoft.com/office/drawing/2014/main" id="{017CE459-E160-42FD-9FF2-451C7411A5E7}"/>
              </a:ext>
            </a:extLst>
          </p:cNvPr>
          <p:cNvSpPr>
            <a:spLocks noGrp="1"/>
          </p:cNvSpPr>
          <p:nvPr>
            <p:ph idx="1"/>
          </p:nvPr>
        </p:nvSpPr>
        <p:spPr>
          <a:xfrm>
            <a:off x="695459" y="858591"/>
            <a:ext cx="11397801" cy="5786908"/>
          </a:xfrm>
        </p:spPr>
        <p:txBody>
          <a:bodyPr>
            <a:normAutofit fontScale="92500" lnSpcReduction="20000"/>
          </a:bodyPr>
          <a:lstStyle/>
          <a:p>
            <a:pPr marL="0" indent="0" algn="ctr">
              <a:buNone/>
            </a:pPr>
            <a:r>
              <a:rPr lang="pt-BR" sz="2000" i="1" dirty="0">
                <a:solidFill>
                  <a:srgbClr val="002060"/>
                </a:solidFill>
                <a:latin typeface="Bookman Old Style" panose="02050604050505020204" pitchFamily="18" charset="0"/>
              </a:rPr>
              <a:t>Ministério da Saúde aprova Regulamentação Técnica dos Sistemas Estaduais de Urgência e Emergência.</a:t>
            </a:r>
          </a:p>
          <a:p>
            <a:pPr marL="0" indent="0" algn="ctr">
              <a:buNone/>
            </a:pPr>
            <a:r>
              <a:rPr lang="pt-BR" sz="2000" b="1" i="1" dirty="0">
                <a:solidFill>
                  <a:srgbClr val="002060"/>
                </a:solidFill>
                <a:effectLst>
                  <a:outerShdw blurRad="38100" dist="38100" dir="2700000" algn="tl">
                    <a:srgbClr val="000000">
                      <a:alpha val="43137"/>
                    </a:srgbClr>
                  </a:outerShdw>
                </a:effectLst>
                <a:latin typeface="Bookman Old Style" panose="02050604050505020204" pitchFamily="18" charset="0"/>
              </a:rPr>
              <a:t>Portaria nº 2048/2002.</a:t>
            </a:r>
          </a:p>
          <a:p>
            <a:pPr marL="0" indent="0" algn="ctr">
              <a:buNone/>
            </a:pPr>
            <a:r>
              <a:rPr lang="pt-BR" sz="2000" i="1" dirty="0">
                <a:solidFill>
                  <a:srgbClr val="002060"/>
                </a:solidFill>
                <a:latin typeface="Bookman Old Style" panose="02050604050505020204" pitchFamily="18" charset="0"/>
              </a:rPr>
              <a:t>Resumo das Atualizações das Diretrizes 2015/2018 da American Heart Association (AHA) sobre RCP e  Atendimento Cardiovascular de Emergência.</a:t>
            </a:r>
          </a:p>
          <a:p>
            <a:pPr marL="0" indent="0" algn="ctr">
              <a:buNone/>
            </a:pPr>
            <a:r>
              <a:rPr lang="pt-BR" sz="2000" b="1" i="1" dirty="0">
                <a:solidFill>
                  <a:srgbClr val="002060"/>
                </a:solidFill>
                <a:effectLst>
                  <a:outerShdw blurRad="38100" dist="38100" dir="2700000" algn="tl">
                    <a:srgbClr val="000000">
                      <a:alpha val="43137"/>
                    </a:srgbClr>
                  </a:outerShdw>
                </a:effectLst>
                <a:latin typeface="Bookman Old Style" panose="02050604050505020204" pitchFamily="18" charset="0"/>
              </a:rPr>
              <a:t>Diretrizes – AHA.</a:t>
            </a:r>
          </a:p>
          <a:p>
            <a:pPr marL="0" indent="0" algn="ctr">
              <a:buNone/>
            </a:pPr>
            <a:r>
              <a:rPr lang="pt-BR" sz="2000" i="1" dirty="0">
                <a:solidFill>
                  <a:srgbClr val="002060"/>
                </a:solidFill>
                <a:latin typeface="Bookman Old Style" panose="02050604050505020204" pitchFamily="18" charset="0"/>
              </a:rPr>
              <a:t>Lei que Regula, em todo Território Nacional, as Ações e Serviços de Saúde, executados, isolados ou conjuntamente, em caráter permanente ou eventual, por pessoas Naturais ou Jurídicas de Direito Publico ou Privado.</a:t>
            </a:r>
          </a:p>
          <a:p>
            <a:pPr marL="0" indent="0" algn="ctr">
              <a:buNone/>
            </a:pPr>
            <a:r>
              <a:rPr lang="pt-BR" sz="2000" b="1" i="1" dirty="0">
                <a:solidFill>
                  <a:srgbClr val="002060"/>
                </a:solidFill>
                <a:effectLst>
                  <a:outerShdw blurRad="38100" dist="38100" dir="2700000" algn="tl">
                    <a:srgbClr val="000000">
                      <a:alpha val="43137"/>
                    </a:srgbClr>
                  </a:outerShdw>
                </a:effectLst>
                <a:latin typeface="Bookman Old Style" panose="02050604050505020204" pitchFamily="18" charset="0"/>
              </a:rPr>
              <a:t>Lei nº 8.080/1990.</a:t>
            </a:r>
          </a:p>
          <a:p>
            <a:pPr marL="0" indent="0" algn="ctr">
              <a:buNone/>
            </a:pPr>
            <a:r>
              <a:rPr lang="pt-BR" sz="2000" i="1" dirty="0">
                <a:solidFill>
                  <a:srgbClr val="002060"/>
                </a:solidFill>
                <a:latin typeface="Bookman Old Style" panose="02050604050505020204" pitchFamily="18" charset="0"/>
              </a:rPr>
              <a:t>Ministério da Saúde aprova a Normatização do Atendimento Pré Hospitalar	com a </a:t>
            </a:r>
          </a:p>
          <a:p>
            <a:pPr marL="0" indent="0" algn="ctr">
              <a:buNone/>
            </a:pPr>
            <a:r>
              <a:rPr lang="pt-BR" sz="2000" b="1" i="1" dirty="0">
                <a:solidFill>
                  <a:srgbClr val="002060"/>
                </a:solidFill>
                <a:effectLst>
                  <a:outerShdw blurRad="38100" dist="38100" dir="2700000" algn="tl">
                    <a:srgbClr val="000000">
                      <a:alpha val="43137"/>
                    </a:srgbClr>
                  </a:outerShdw>
                </a:effectLst>
                <a:latin typeface="Bookman Old Style" panose="02050604050505020204" pitchFamily="18" charset="0"/>
              </a:rPr>
              <a:t>Portaria nº 814/2001.</a:t>
            </a:r>
          </a:p>
          <a:p>
            <a:pPr marL="0" indent="0">
              <a:buNone/>
            </a:pPr>
            <a:r>
              <a:rPr lang="pt-BR" sz="2000" i="1" dirty="0">
                <a:solidFill>
                  <a:srgbClr val="002060"/>
                </a:solidFill>
                <a:latin typeface="Bookman Old Style" panose="02050604050505020204" pitchFamily="18" charset="0"/>
              </a:rPr>
              <a:t>Política Nacional de Atenção às Urgências em todo Território Nacional</a:t>
            </a:r>
          </a:p>
          <a:p>
            <a:pPr marL="0" indent="0" algn="ctr">
              <a:buNone/>
            </a:pPr>
            <a:r>
              <a:rPr lang="pt-BR" sz="2000" b="1" i="1" dirty="0">
                <a:solidFill>
                  <a:srgbClr val="002060"/>
                </a:solidFill>
                <a:effectLst>
                  <a:outerShdw blurRad="38100" dist="38100" dir="2700000" algn="tl">
                    <a:srgbClr val="000000">
                      <a:alpha val="43137"/>
                    </a:srgbClr>
                  </a:outerShdw>
                </a:effectLst>
                <a:latin typeface="Bookman Old Style" panose="02050604050505020204" pitchFamily="18" charset="0"/>
              </a:rPr>
              <a:t>Portaria nº 1863/2003.</a:t>
            </a:r>
          </a:p>
          <a:p>
            <a:pPr marL="0" indent="0" algn="ctr">
              <a:buNone/>
            </a:pPr>
            <a:r>
              <a:rPr lang="pt-BR" sz="2000" i="1" dirty="0">
                <a:solidFill>
                  <a:srgbClr val="002060"/>
                </a:solidFill>
                <a:latin typeface="Bookman Old Style" panose="02050604050505020204" pitchFamily="18" charset="0"/>
              </a:rPr>
              <a:t>Em 1998 o Conselho</a:t>
            </a:r>
            <a:r>
              <a:rPr lang="pt-BR" sz="2000" b="1" i="1" dirty="0">
                <a:solidFill>
                  <a:srgbClr val="002060"/>
                </a:solidFill>
                <a:latin typeface="Bookman Old Style" panose="02050604050505020204" pitchFamily="18" charset="0"/>
              </a:rPr>
              <a:t> </a:t>
            </a:r>
            <a:r>
              <a:rPr lang="pt-BR" sz="2000" i="1" dirty="0">
                <a:solidFill>
                  <a:srgbClr val="002060"/>
                </a:solidFill>
                <a:latin typeface="Bookman Old Style" panose="02050604050505020204" pitchFamily="18" charset="0"/>
              </a:rPr>
              <a:t>Federal de Medicina qualifica o	 Atendimento Pré Hospitalar como Serviço Médico, tanto na Coordenação quanto na Supervisão, e em 2003 uma nova Resolução revoga a anterior</a:t>
            </a:r>
          </a:p>
          <a:p>
            <a:pPr marL="0" indent="0" algn="ctr">
              <a:buNone/>
            </a:pPr>
            <a:r>
              <a:rPr lang="pt-BR" sz="2000" b="1" i="1" dirty="0">
                <a:solidFill>
                  <a:srgbClr val="002060"/>
                </a:solidFill>
                <a:effectLst>
                  <a:outerShdw blurRad="38100" dist="38100" dir="2700000" algn="tl">
                    <a:srgbClr val="000000">
                      <a:alpha val="43137"/>
                    </a:srgbClr>
                  </a:outerShdw>
                </a:effectLst>
                <a:latin typeface="Bookman Old Style" panose="02050604050505020204" pitchFamily="18" charset="0"/>
              </a:rPr>
              <a:t>Resoluções 1.529/98 – 1.671/03</a:t>
            </a:r>
          </a:p>
        </p:txBody>
      </p:sp>
      <p:pic>
        <p:nvPicPr>
          <p:cNvPr id="6" name="Imagem 5">
            <a:extLst>
              <a:ext uri="{FF2B5EF4-FFF2-40B4-BE49-F238E27FC236}">
                <a16:creationId xmlns:a16="http://schemas.microsoft.com/office/drawing/2014/main" id="{54513EA2-58D1-42CE-B313-040380ED2726}"/>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9" name="Espaço Reservado para Conteúdo 5">
            <a:extLst>
              <a:ext uri="{FF2B5EF4-FFF2-40B4-BE49-F238E27FC236}">
                <a16:creationId xmlns:a16="http://schemas.microsoft.com/office/drawing/2014/main" id="{A0D2F371-DCDF-47B0-BA49-67A0BDFE5F65}"/>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242264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DB749465-2EA5-425C-9173-83AFD669CEE6}"/>
              </a:ext>
            </a:extLst>
          </p:cNvPr>
          <p:cNvSpPr txBox="1"/>
          <p:nvPr/>
        </p:nvSpPr>
        <p:spPr>
          <a:xfrm>
            <a:off x="773365" y="12526"/>
            <a:ext cx="11239095" cy="6247864"/>
          </a:xfrm>
          <a:prstGeom prst="rect">
            <a:avLst/>
          </a:prstGeom>
          <a:noFill/>
        </p:spPr>
        <p:txBody>
          <a:bodyPr wrap="square">
            <a:spAutoFit/>
          </a:bodyPr>
          <a:lstStyle/>
          <a:p>
            <a:pPr marL="342900" indent="-342900" algn="just">
              <a:buFont typeface="Wingdings" panose="05000000000000000000" pitchFamily="2" charset="2"/>
              <a:buChar char="Ø"/>
            </a:pPr>
            <a:r>
              <a:rPr lang="pt-BR" sz="2500" b="1" i="1" u="none" strike="noStrike" baseline="0" dirty="0">
                <a:solidFill>
                  <a:srgbClr val="FFC000"/>
                </a:solidFill>
                <a:effectLst>
                  <a:outerShdw blurRad="38100" dist="38100" dir="2700000" algn="tl">
                    <a:srgbClr val="000000">
                      <a:alpha val="43137"/>
                    </a:srgbClr>
                  </a:outerShdw>
                </a:effectLst>
                <a:latin typeface="Bookman Old Style" panose="02050604050505020204" pitchFamily="18" charset="0"/>
              </a:rPr>
              <a:t>URGÊNCIA </a:t>
            </a:r>
            <a:r>
              <a:rPr lang="pt-BR" sz="2500" b="0" i="1" u="none" strike="noStrike" baseline="0" dirty="0">
                <a:solidFill>
                  <a:srgbClr val="002060"/>
                </a:solidFill>
                <a:latin typeface="Bookman Old Style" panose="02050604050505020204" pitchFamily="18" charset="0"/>
              </a:rPr>
              <a:t>– É a situação em que a vítima necessita de uma assistência </a:t>
            </a:r>
            <a:r>
              <a:rPr lang="pt-BR" sz="2500" b="1" i="1" u="none" strike="noStrike" baseline="0" dirty="0">
                <a:solidFill>
                  <a:srgbClr val="002060"/>
                </a:solidFill>
                <a:latin typeface="Bookman Old Style" panose="02050604050505020204" pitchFamily="18" charset="0"/>
              </a:rPr>
              <a:t>mediata</a:t>
            </a:r>
            <a:r>
              <a:rPr lang="pt-BR" sz="2500" b="0" i="1" u="none" strike="noStrike" baseline="0" dirty="0">
                <a:solidFill>
                  <a:srgbClr val="002060"/>
                </a:solidFill>
                <a:latin typeface="Bookman Old Style" panose="02050604050505020204" pitchFamily="18" charset="0"/>
              </a:rPr>
              <a:t>, ou seja; o atendimento tem que acontecer, mas não imediatamente. Ex: uma pessoa com um pé quebrado sem fratura exposta, consciente. A URGÊNCIA PODE EVOLUIR PARA UMA EMERGÊNCIA</a:t>
            </a:r>
          </a:p>
          <a:p>
            <a:pPr marL="342900" indent="-342900" algn="just">
              <a:buFont typeface="Wingdings" panose="05000000000000000000" pitchFamily="2" charset="2"/>
              <a:buChar char="Ø"/>
            </a:pPr>
            <a:endParaRPr lang="pt-BR" sz="2500" b="0" i="1" u="none" strike="noStrike" baseline="0" dirty="0">
              <a:latin typeface="Bookman Old Style" panose="02050604050505020204" pitchFamily="18" charset="0"/>
            </a:endParaRPr>
          </a:p>
          <a:p>
            <a:pPr marL="342900" indent="-342900" algn="just">
              <a:buFont typeface="Wingdings" panose="05000000000000000000" pitchFamily="2" charset="2"/>
              <a:buChar char="Ø"/>
            </a:pPr>
            <a:r>
              <a:rPr lang="pt-BR" sz="2500" b="1" i="1" u="none" strike="noStrike" baseline="0" dirty="0">
                <a:solidFill>
                  <a:srgbClr val="FF0000"/>
                </a:solidFill>
                <a:effectLst>
                  <a:outerShdw blurRad="38100" dist="38100" dir="2700000" algn="tl">
                    <a:srgbClr val="000000">
                      <a:alpha val="43137"/>
                    </a:srgbClr>
                  </a:outerShdw>
                </a:effectLst>
                <a:latin typeface="Bookman Old Style" panose="02050604050505020204" pitchFamily="18" charset="0"/>
              </a:rPr>
              <a:t>EMERGÊNCIA</a:t>
            </a:r>
            <a:r>
              <a:rPr lang="pt-BR" sz="2500" b="1" i="1" u="none" strike="noStrike" baseline="0" dirty="0">
                <a:latin typeface="Bookman Old Style" panose="02050604050505020204" pitchFamily="18" charset="0"/>
              </a:rPr>
              <a:t> </a:t>
            </a:r>
            <a:r>
              <a:rPr lang="pt-BR" sz="2500" b="0" i="1" u="none" strike="noStrike" baseline="0" dirty="0">
                <a:latin typeface="Bookman Old Style" panose="02050604050505020204" pitchFamily="18" charset="0"/>
              </a:rPr>
              <a:t>– </a:t>
            </a:r>
            <a:r>
              <a:rPr lang="pt-BR" sz="2500" b="0" i="1" u="none" strike="noStrike" baseline="0" dirty="0">
                <a:solidFill>
                  <a:srgbClr val="002060"/>
                </a:solidFill>
                <a:latin typeface="Bookman Old Style" panose="02050604050505020204" pitchFamily="18" charset="0"/>
              </a:rPr>
              <a:t>Situação em que a vítima necessita de uma assistência imediata, ou seja; se não receber atendimento sua vida estará em risco iminente. Ex: parada cardiorrespiratória, hemorragia intensa</a:t>
            </a:r>
            <a:r>
              <a:rPr lang="pt-BR" sz="2500" b="0" i="1" u="none" strike="noStrike" baseline="0" dirty="0">
                <a:latin typeface="Bookman Old Style" panose="02050604050505020204" pitchFamily="18" charset="0"/>
              </a:rPr>
              <a:t>.</a:t>
            </a:r>
          </a:p>
          <a:p>
            <a:pPr marL="342900" indent="-342900" algn="just">
              <a:buFont typeface="Wingdings" panose="05000000000000000000" pitchFamily="2" charset="2"/>
              <a:buChar char="Ø"/>
            </a:pPr>
            <a:endParaRPr lang="pt-BR" sz="2500" b="0" i="1" u="none" strike="noStrike" baseline="0" dirty="0">
              <a:latin typeface="Bookman Old Style" panose="02050604050505020204" pitchFamily="18" charset="0"/>
            </a:endParaRPr>
          </a:p>
          <a:p>
            <a:pPr marL="342900" indent="-342900" algn="just">
              <a:buFont typeface="Wingdings" panose="05000000000000000000" pitchFamily="2" charset="2"/>
              <a:buChar char="Ø"/>
            </a:pPr>
            <a:r>
              <a:rPr lang="pt-BR" sz="2500" b="1" i="1" u="none" strike="noStrike" baseline="0" dirty="0">
                <a:solidFill>
                  <a:srgbClr val="002060"/>
                </a:solidFill>
                <a:effectLst>
                  <a:outerShdw blurRad="38100" dist="38100" dir="2700000" algn="tl">
                    <a:srgbClr val="000000">
                      <a:alpha val="43137"/>
                    </a:srgbClr>
                  </a:outerShdw>
                </a:effectLst>
                <a:latin typeface="Bookman Old Style" panose="02050604050505020204" pitchFamily="18" charset="0"/>
              </a:rPr>
              <a:t>RESGATE</a:t>
            </a:r>
            <a:r>
              <a:rPr lang="pt-BR" sz="2500" b="1" i="1" u="none" strike="noStrike" baseline="0" dirty="0">
                <a:latin typeface="Bookman Old Style" panose="02050604050505020204" pitchFamily="18" charset="0"/>
              </a:rPr>
              <a:t> </a:t>
            </a:r>
            <a:r>
              <a:rPr lang="pt-BR" sz="2500" b="0" i="1" u="none" strike="noStrike" baseline="0" dirty="0">
                <a:latin typeface="Bookman Old Style" panose="02050604050505020204" pitchFamily="18" charset="0"/>
              </a:rPr>
              <a:t>– </a:t>
            </a:r>
            <a:r>
              <a:rPr lang="pt-BR" sz="2500" b="0" i="1" u="none" strike="noStrike" baseline="0" dirty="0">
                <a:solidFill>
                  <a:srgbClr val="002060"/>
                </a:solidFill>
                <a:latin typeface="Bookman Old Style" panose="02050604050505020204" pitchFamily="18" charset="0"/>
              </a:rPr>
              <a:t>É o ato de retirar uma ou mais vítima de um local de difícil acesso, utilizando-se de técnicas, equipamentos e pessoal capacitado para esse tipo de ação. Uma pessoa que está presa nas ferragens de um automóvel não pode ser retirada de qualquer maneira para não agravar ou mesmo adicionar novas lesões.</a:t>
            </a:r>
            <a:endParaRPr lang="pt-BR" sz="2500" i="1" dirty="0">
              <a:solidFill>
                <a:srgbClr val="002060"/>
              </a:solidFill>
              <a:latin typeface="Bookman Old Style" panose="02050604050505020204" pitchFamily="18" charset="0"/>
            </a:endParaRPr>
          </a:p>
        </p:txBody>
      </p:sp>
      <p:pic>
        <p:nvPicPr>
          <p:cNvPr id="6" name="Imagem 5">
            <a:extLst>
              <a:ext uri="{FF2B5EF4-FFF2-40B4-BE49-F238E27FC236}">
                <a16:creationId xmlns:a16="http://schemas.microsoft.com/office/drawing/2014/main" id="{524F469A-CB0E-44F7-883E-1151098F8E83}"/>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9" name="Espaço Reservado para Conteúdo 5">
            <a:extLst>
              <a:ext uri="{FF2B5EF4-FFF2-40B4-BE49-F238E27FC236}">
                <a16:creationId xmlns:a16="http://schemas.microsoft.com/office/drawing/2014/main" id="{77D7794C-1A90-4645-9A63-5386566A5DB3}"/>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4259239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52CB56D-C99B-4DF6-9F37-D1B2BF4350B0}"/>
              </a:ext>
            </a:extLst>
          </p:cNvPr>
          <p:cNvSpPr txBox="1"/>
          <p:nvPr/>
        </p:nvSpPr>
        <p:spPr>
          <a:xfrm>
            <a:off x="876300" y="0"/>
            <a:ext cx="6096000" cy="707886"/>
          </a:xfrm>
          <a:prstGeom prst="rect">
            <a:avLst/>
          </a:prstGeom>
          <a:noFill/>
        </p:spPr>
        <p:txBody>
          <a:bodyPr wrap="square">
            <a:spAutoFit/>
          </a:bodyPr>
          <a:lstStyle/>
          <a:p>
            <a:pPr marL="571500" indent="-571500">
              <a:buFont typeface="Wingdings" panose="05000000000000000000" pitchFamily="2" charset="2"/>
              <a:buChar char="v"/>
            </a:pPr>
            <a:r>
              <a:rPr lang="pt-BR" sz="40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Direitos da Vítima</a:t>
            </a:r>
            <a:endParaRPr lang="pt-BR" sz="40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954C8C56-0CF8-44CB-AFD7-DE587D225E52}"/>
              </a:ext>
            </a:extLst>
          </p:cNvPr>
          <p:cNvSpPr txBox="1"/>
          <p:nvPr/>
        </p:nvSpPr>
        <p:spPr>
          <a:xfrm>
            <a:off x="958560" y="707886"/>
            <a:ext cx="10953691" cy="5632311"/>
          </a:xfrm>
          <a:prstGeom prst="rect">
            <a:avLst/>
          </a:prstGeom>
          <a:noFill/>
        </p:spPr>
        <p:txBody>
          <a:bodyPr wrap="square">
            <a:spAutoFit/>
          </a:bodyPr>
          <a:lstStyle/>
          <a:p>
            <a:pPr marL="342900" indent="-342900" algn="just">
              <a:buFont typeface="Wingdings" panose="05000000000000000000" pitchFamily="2" charset="2"/>
              <a:buChar char="Ø"/>
            </a:pPr>
            <a:r>
              <a:rPr lang="pt-BR" sz="2400" b="1" i="1" u="none" strike="noStrike" baseline="0" dirty="0">
                <a:solidFill>
                  <a:srgbClr val="002060"/>
                </a:solidFill>
                <a:latin typeface="Bookman Old Style" panose="02050604050505020204" pitchFamily="18" charset="0"/>
              </a:rPr>
              <a:t>Recusa de Atendimento</a:t>
            </a:r>
            <a:r>
              <a:rPr lang="pt-BR" sz="2400" b="0" i="1" u="none" strike="noStrike" baseline="0" dirty="0">
                <a:solidFill>
                  <a:srgbClr val="002060"/>
                </a:solidFill>
                <a:latin typeface="Bookman Old Style" panose="02050604050505020204" pitchFamily="18" charset="0"/>
              </a:rPr>
              <a:t> – Adultos, quando </a:t>
            </a:r>
            <a:r>
              <a:rPr lang="pt-BR" sz="2400" b="1" i="1" u="none" strike="noStrike" baseline="0" dirty="0">
                <a:solidFill>
                  <a:srgbClr val="002060"/>
                </a:solidFill>
                <a:latin typeface="Bookman Old Style" panose="02050604050505020204" pitchFamily="18" charset="0"/>
              </a:rPr>
              <a:t>conscientes </a:t>
            </a:r>
            <a:r>
              <a:rPr lang="pt-BR" sz="2400" b="0" i="1" u="none" strike="noStrike" baseline="0" dirty="0">
                <a:solidFill>
                  <a:srgbClr val="002060"/>
                </a:solidFill>
                <a:latin typeface="Bookman Old Style" panose="02050604050505020204" pitchFamily="18" charset="0"/>
              </a:rPr>
              <a:t>e com </a:t>
            </a:r>
            <a:r>
              <a:rPr lang="pt-BR" sz="2400" b="1" i="1" u="none" strike="noStrike" baseline="0" dirty="0">
                <a:solidFill>
                  <a:srgbClr val="002060"/>
                </a:solidFill>
                <a:latin typeface="Bookman Old Style" panose="02050604050505020204" pitchFamily="18" charset="0"/>
              </a:rPr>
              <a:t>clareza de raciocínio </a:t>
            </a:r>
            <a:r>
              <a:rPr lang="pt-BR" sz="2400" b="0" i="1" u="none" strike="noStrike" baseline="0" dirty="0">
                <a:solidFill>
                  <a:srgbClr val="002060"/>
                </a:solidFill>
                <a:latin typeface="Bookman Old Style" panose="02050604050505020204" pitchFamily="18" charset="0"/>
              </a:rPr>
              <a:t>têm o direito de recusar a assistência (criança – o pai, a mãe ou o responsável legal poderá recusar o atendimento). Deve o socorrista nestes casos preencher o termo de recusa e sempre que possível relatar em Boletim de Ocorrência mediante testemunhas.</a:t>
            </a:r>
          </a:p>
          <a:p>
            <a:pPr algn="just"/>
            <a:endParaRPr lang="pt-BR" sz="2400" i="1"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400" b="1" i="1" u="none" strike="noStrike" baseline="0" dirty="0">
                <a:solidFill>
                  <a:srgbClr val="002060"/>
                </a:solidFill>
                <a:latin typeface="Bookman Old Style" panose="02050604050505020204" pitchFamily="18" charset="0"/>
              </a:rPr>
              <a:t>Sigilo </a:t>
            </a:r>
            <a:r>
              <a:rPr lang="pt-BR" sz="2400" b="0" i="1" u="none" strike="noStrike" baseline="0" dirty="0">
                <a:solidFill>
                  <a:srgbClr val="002060"/>
                </a:solidFill>
                <a:latin typeface="Bookman Old Style" panose="02050604050505020204" pitchFamily="18" charset="0"/>
              </a:rPr>
              <a:t>– Como Socorrista você não poderá prestar cuidado a um paciente e depois comentar os detalhes do atendimento com seus amigos, familiares ou pessoas da comunidade (incluindo imprensa ou outros órgãos de comunicação). Você não deverá identificar o paciente, dizendo o nome dele e ao comentar sobre o acidente, não deverá repetir o que foi dito pelo paciente ou descrever um comportamento inadequado ou qualquer aspecto da aparência pessoal. Ao cometer esta falta você transgredia a privacidade do paciente, quebrando o sigilo.</a:t>
            </a:r>
            <a:endParaRPr lang="pt-BR" sz="2400" i="1" dirty="0">
              <a:solidFill>
                <a:srgbClr val="002060"/>
              </a:solidFill>
              <a:latin typeface="Bookman Old Style" panose="02050604050505020204" pitchFamily="18" charset="0"/>
            </a:endParaRPr>
          </a:p>
        </p:txBody>
      </p:sp>
      <p:pic>
        <p:nvPicPr>
          <p:cNvPr id="9" name="Imagem 8">
            <a:extLst>
              <a:ext uri="{FF2B5EF4-FFF2-40B4-BE49-F238E27FC236}">
                <a16:creationId xmlns:a16="http://schemas.microsoft.com/office/drawing/2014/main" id="{CEBCFFA9-7D7C-41A3-90DF-0698A887ED25}"/>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0" name="Espaço Reservado para Conteúdo 5">
            <a:extLst>
              <a:ext uri="{FF2B5EF4-FFF2-40B4-BE49-F238E27FC236}">
                <a16:creationId xmlns:a16="http://schemas.microsoft.com/office/drawing/2014/main" id="{307DC6EA-9AB7-44BB-837B-4173386C4704}"/>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3831797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D15054C-E4FC-4E2A-9599-4B822DB6204B}"/>
              </a:ext>
            </a:extLst>
          </p:cNvPr>
          <p:cNvSpPr txBox="1"/>
          <p:nvPr/>
        </p:nvSpPr>
        <p:spPr>
          <a:xfrm>
            <a:off x="812800" y="0"/>
            <a:ext cx="7241436" cy="707886"/>
          </a:xfrm>
          <a:prstGeom prst="rect">
            <a:avLst/>
          </a:prstGeom>
          <a:noFill/>
        </p:spPr>
        <p:txBody>
          <a:bodyPr wrap="square">
            <a:spAutoFit/>
          </a:bodyPr>
          <a:lstStyle/>
          <a:p>
            <a:pPr marL="571500" indent="-571500">
              <a:buFont typeface="Wingdings" panose="05000000000000000000" pitchFamily="2" charset="2"/>
              <a:buChar char="v"/>
            </a:pPr>
            <a:r>
              <a:rPr lang="pt-BR" sz="40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Diagnóstico de Morte</a:t>
            </a:r>
            <a:endParaRPr lang="pt-BR" sz="40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83E3B2FE-C997-49B5-8548-29BF8B65DCEA}"/>
              </a:ext>
            </a:extLst>
          </p:cNvPr>
          <p:cNvSpPr txBox="1"/>
          <p:nvPr/>
        </p:nvSpPr>
        <p:spPr>
          <a:xfrm>
            <a:off x="960328" y="797510"/>
            <a:ext cx="10566400" cy="5262979"/>
          </a:xfrm>
          <a:prstGeom prst="rect">
            <a:avLst/>
          </a:prstGeom>
          <a:noFill/>
        </p:spPr>
        <p:txBody>
          <a:bodyPr wrap="square">
            <a:spAutoFit/>
          </a:bodyPr>
          <a:lstStyle/>
          <a:p>
            <a:pPr marL="342900" indent="-342900" algn="just">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É importante que o atendente pré-hospitalar saiba identificar o momento em que ocorreu a morte, pois seus esforços não têm sentido nessa situação, apesar de que somente um médico pode constatar legalmente a morte de uma pessoa, mas ao chegar ao local a vítima poderá já estar em óbito, sendo certo que apenas em caso de morte óbvia o atendente pode escusar-se de adotar os procedimentos de socorro.</a:t>
            </a:r>
          </a:p>
          <a:p>
            <a:pPr marL="342900" indent="-342900" algn="just">
              <a:buFont typeface="Wingdings" panose="05000000000000000000" pitchFamily="2" charset="2"/>
              <a:buChar char="Ø"/>
            </a:pPr>
            <a:endParaRPr lang="pt-BR" sz="2400" b="0"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Se houver a parada do atendimento sem a constatação legal da morte por médico, o Atendente Pré Hospitalar corre o risco de cometer o crime de “omissão de socorro”, respondendo legalmente por isso.</a:t>
            </a:r>
          </a:p>
          <a:p>
            <a:pPr marL="342900" indent="-342900" algn="just">
              <a:buFont typeface="Wingdings" panose="05000000000000000000" pitchFamily="2" charset="2"/>
              <a:buChar char="Ø"/>
            </a:pPr>
            <a:endParaRPr lang="pt-BR" sz="2400" b="0"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Existem 3 tipos de morte, a saber:</a:t>
            </a:r>
            <a:endParaRPr lang="pt-BR" sz="2400" i="1" dirty="0">
              <a:solidFill>
                <a:srgbClr val="002060"/>
              </a:solidFill>
              <a:latin typeface="Bookman Old Style" panose="02050604050505020204" pitchFamily="18" charset="0"/>
            </a:endParaRPr>
          </a:p>
        </p:txBody>
      </p:sp>
      <p:pic>
        <p:nvPicPr>
          <p:cNvPr id="9" name="Imagem 8">
            <a:extLst>
              <a:ext uri="{FF2B5EF4-FFF2-40B4-BE49-F238E27FC236}">
                <a16:creationId xmlns:a16="http://schemas.microsoft.com/office/drawing/2014/main" id="{EF48C6F6-074C-4051-A554-FF4D000D9531}"/>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0" name="Espaço Reservado para Conteúdo 5">
            <a:extLst>
              <a:ext uri="{FF2B5EF4-FFF2-40B4-BE49-F238E27FC236}">
                <a16:creationId xmlns:a16="http://schemas.microsoft.com/office/drawing/2014/main" id="{0592E50E-34FE-4478-B80F-2113BC270255}"/>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153935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97B5ACB3-10CB-4196-98DF-B9D568A7063F}"/>
              </a:ext>
            </a:extLst>
          </p:cNvPr>
          <p:cNvSpPr txBox="1"/>
          <p:nvPr/>
        </p:nvSpPr>
        <p:spPr>
          <a:xfrm>
            <a:off x="889101" y="0"/>
            <a:ext cx="10350500" cy="6125203"/>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pt-BR" sz="24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MORTE CLÍNICA: </a:t>
            </a:r>
            <a:r>
              <a:rPr lang="pt-BR" sz="2400" b="0" i="1" u="none" strike="noStrike" baseline="0" dirty="0">
                <a:solidFill>
                  <a:srgbClr val="002060"/>
                </a:solidFill>
                <a:latin typeface="Bookman Old Style" panose="02050604050505020204" pitchFamily="18" charset="0"/>
              </a:rPr>
              <a:t>Ausência dos sinais vitais (parada cardiorrespiratória) com possibilidade de reanimação. Pode ser detectada por qualquer pessoa treinada.</a:t>
            </a:r>
          </a:p>
          <a:p>
            <a:pPr marL="342900" indent="-342900" algn="just">
              <a:lnSpc>
                <a:spcPct val="150000"/>
              </a:lnSpc>
              <a:buFont typeface="Wingdings" panose="05000000000000000000" pitchFamily="2" charset="2"/>
              <a:buChar char="Ø"/>
            </a:pPr>
            <a:endParaRPr lang="pt-BR" sz="2400" b="0" i="1" u="none" strike="noStrike" baseline="0" dirty="0">
              <a:solidFill>
                <a:srgbClr val="002060"/>
              </a:solidFill>
              <a:latin typeface="Bookman Old Style" panose="02050604050505020204" pitchFamily="18" charset="0"/>
            </a:endParaRPr>
          </a:p>
          <a:p>
            <a:pPr marL="342900" indent="-342900" algn="just">
              <a:lnSpc>
                <a:spcPct val="150000"/>
              </a:lnSpc>
              <a:buFont typeface="Wingdings" panose="05000000000000000000" pitchFamily="2" charset="2"/>
              <a:buChar char="Ø"/>
            </a:pPr>
            <a:r>
              <a:rPr lang="pt-BR" sz="24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MORTE BIOLÓGICA: </a:t>
            </a:r>
            <a:r>
              <a:rPr lang="pt-BR" sz="2400" b="0" i="1" u="none" strike="noStrike" baseline="0" dirty="0">
                <a:solidFill>
                  <a:srgbClr val="002060"/>
                </a:solidFill>
                <a:latin typeface="Bookman Old Style" panose="02050604050505020204" pitchFamily="18" charset="0"/>
              </a:rPr>
              <a:t>É caracterizada pela ausência de funções cerebrais. Somente o profissional médico tem competência técnica e legal para estabelecer este diagnóstico.</a:t>
            </a:r>
          </a:p>
          <a:p>
            <a:pPr marL="342900" indent="-342900" algn="just">
              <a:lnSpc>
                <a:spcPct val="150000"/>
              </a:lnSpc>
              <a:buFont typeface="Wingdings" panose="05000000000000000000" pitchFamily="2" charset="2"/>
              <a:buChar char="Ø"/>
            </a:pPr>
            <a:endParaRPr lang="pt-BR" sz="2400" b="0" i="1" u="none" strike="noStrike" baseline="0" dirty="0">
              <a:solidFill>
                <a:srgbClr val="002060"/>
              </a:solidFill>
              <a:latin typeface="Bookman Old Style" panose="02050604050505020204" pitchFamily="18" charset="0"/>
            </a:endParaRPr>
          </a:p>
          <a:p>
            <a:pPr marL="342900" indent="-342900" algn="just">
              <a:lnSpc>
                <a:spcPct val="150000"/>
              </a:lnSpc>
              <a:buFont typeface="Wingdings" panose="05000000000000000000" pitchFamily="2" charset="2"/>
              <a:buChar char="Ø"/>
            </a:pPr>
            <a:r>
              <a:rPr lang="pt-BR" sz="24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MORTE ÓBVIA: </a:t>
            </a:r>
            <a:r>
              <a:rPr lang="pt-BR" sz="2400" b="0" i="1" u="none" strike="noStrike" baseline="0" dirty="0">
                <a:solidFill>
                  <a:srgbClr val="002060"/>
                </a:solidFill>
                <a:latin typeface="Bookman Old Style" panose="02050604050505020204" pitchFamily="18" charset="0"/>
              </a:rPr>
              <a:t>É aquela situação que apresenta elementos irrefutáveis de morte. São 07 situações em que isso ocorre:</a:t>
            </a:r>
          </a:p>
          <a:p>
            <a:pPr marL="342900" indent="-342900" algn="just">
              <a:lnSpc>
                <a:spcPct val="150000"/>
              </a:lnSpc>
              <a:buFont typeface="Wingdings" panose="05000000000000000000" pitchFamily="2" charset="2"/>
              <a:buChar char="Ø"/>
            </a:pPr>
            <a:endParaRPr lang="pt-BR" sz="2400" i="1" dirty="0">
              <a:solidFill>
                <a:srgbClr val="002060"/>
              </a:solidFill>
              <a:latin typeface="Bookman Old Style" panose="02050604050505020204" pitchFamily="18" charset="0"/>
            </a:endParaRPr>
          </a:p>
        </p:txBody>
      </p:sp>
      <p:pic>
        <p:nvPicPr>
          <p:cNvPr id="8" name="Imagem 7">
            <a:extLst>
              <a:ext uri="{FF2B5EF4-FFF2-40B4-BE49-F238E27FC236}">
                <a16:creationId xmlns:a16="http://schemas.microsoft.com/office/drawing/2014/main" id="{99FC905B-3ECE-4341-832A-CEE79AB8C68B}"/>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9" name="Espaço Reservado para Conteúdo 5">
            <a:extLst>
              <a:ext uri="{FF2B5EF4-FFF2-40B4-BE49-F238E27FC236}">
                <a16:creationId xmlns:a16="http://schemas.microsoft.com/office/drawing/2014/main" id="{40F94397-1D60-4078-AB7A-0726FFED727B}"/>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2126500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7A360F1-5ECC-4D2C-AAC5-D2B1AD1D109C}"/>
              </a:ext>
            </a:extLst>
          </p:cNvPr>
          <p:cNvSpPr txBox="1"/>
          <p:nvPr/>
        </p:nvSpPr>
        <p:spPr>
          <a:xfrm>
            <a:off x="773365" y="0"/>
            <a:ext cx="9148088" cy="5154744"/>
          </a:xfrm>
          <a:prstGeom prst="rect">
            <a:avLst/>
          </a:prstGeom>
          <a:noFill/>
        </p:spPr>
        <p:txBody>
          <a:bodyPr wrap="square">
            <a:spAutoFit/>
          </a:bodyPr>
          <a:lstStyle/>
          <a:p>
            <a:pPr algn="just">
              <a:lnSpc>
                <a:spcPct val="200000"/>
              </a:lnSpc>
            </a:pPr>
            <a:r>
              <a:rPr lang="pt-BR" sz="24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(1) Decapitação;</a:t>
            </a:r>
          </a:p>
          <a:p>
            <a:pPr algn="just">
              <a:lnSpc>
                <a:spcPct val="200000"/>
              </a:lnSpc>
            </a:pPr>
            <a:r>
              <a:rPr lang="pt-BR" sz="24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(2) Carbonização ou Calcinação;</a:t>
            </a:r>
          </a:p>
          <a:p>
            <a:pPr algn="just">
              <a:lnSpc>
                <a:spcPct val="200000"/>
              </a:lnSpc>
            </a:pPr>
            <a:r>
              <a:rPr lang="pt-BR" sz="24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(3) Seccionamento de Tronco;</a:t>
            </a:r>
          </a:p>
          <a:p>
            <a:pPr algn="just">
              <a:lnSpc>
                <a:spcPct val="200000"/>
              </a:lnSpc>
            </a:pPr>
            <a:r>
              <a:rPr lang="pt-BR" sz="24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(4) Estado de Putrefação ou Decomposição;</a:t>
            </a:r>
          </a:p>
          <a:p>
            <a:pPr algn="just">
              <a:lnSpc>
                <a:spcPct val="200000"/>
              </a:lnSpc>
            </a:pPr>
            <a:r>
              <a:rPr lang="pt-BR" sz="24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(5) Rigidez Cadavérica;</a:t>
            </a:r>
          </a:p>
          <a:p>
            <a:pPr algn="just">
              <a:lnSpc>
                <a:spcPct val="200000"/>
              </a:lnSpc>
            </a:pPr>
            <a:r>
              <a:rPr lang="pt-BR" sz="24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(6) Apresentação de Manchas Hipoestáticas; </a:t>
            </a:r>
          </a:p>
          <a:p>
            <a:pPr algn="just">
              <a:lnSpc>
                <a:spcPct val="200000"/>
              </a:lnSpc>
            </a:pPr>
            <a:r>
              <a:rPr lang="pt-BR" sz="24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(7) Esmagamento Completo de Cabeça ou Tórax</a:t>
            </a:r>
            <a:r>
              <a:rPr lang="pt-BR" sz="2400"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a:t>
            </a:r>
            <a:endParaRPr lang="pt-BR" sz="24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pic>
        <p:nvPicPr>
          <p:cNvPr id="6" name="Imagem 5">
            <a:extLst>
              <a:ext uri="{FF2B5EF4-FFF2-40B4-BE49-F238E27FC236}">
                <a16:creationId xmlns:a16="http://schemas.microsoft.com/office/drawing/2014/main" id="{E0C8E524-236A-4789-AA0A-ED436EEFA82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27691" y="97077"/>
            <a:ext cx="4464309" cy="3429000"/>
          </a:xfrm>
          <a:prstGeom prst="rect">
            <a:avLst/>
          </a:prstGeom>
        </p:spPr>
      </p:pic>
      <p:pic>
        <p:nvPicPr>
          <p:cNvPr id="7" name="Imagem 6">
            <a:extLst>
              <a:ext uri="{FF2B5EF4-FFF2-40B4-BE49-F238E27FC236}">
                <a16:creationId xmlns:a16="http://schemas.microsoft.com/office/drawing/2014/main" id="{71892915-94EC-4194-B7C5-D90686858F03}"/>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8" name="Espaço Reservado para Conteúdo 5">
            <a:extLst>
              <a:ext uri="{FF2B5EF4-FFF2-40B4-BE49-F238E27FC236}">
                <a16:creationId xmlns:a16="http://schemas.microsoft.com/office/drawing/2014/main" id="{E636140A-9D3A-4D90-81E6-F64B2A6C76F0}"/>
              </a:ext>
            </a:extLst>
          </p:cNvPr>
          <p:cNvPicPr>
            <a:picLocks noChangeAspect="1"/>
          </p:cNvPicPr>
          <p:nvPr/>
        </p:nvPicPr>
        <p:blipFill rotWithShape="1">
          <a:blip r:embed="rId4">
            <a:clrChange>
              <a:clrFrom>
                <a:srgbClr val="FFFEE8"/>
              </a:clrFrom>
              <a:clrTo>
                <a:srgbClr val="FFFEE8">
                  <a:alpha val="0"/>
                </a:srgbClr>
              </a:clrTo>
            </a:clrChange>
            <a:extLst>
              <a:ext uri="{BEBA8EAE-BF5A-486C-A8C5-ECC9F3942E4B}">
                <a14:imgProps xmlns:a14="http://schemas.microsoft.com/office/drawing/2010/main">
                  <a14:imgLayer r:embed="rId5">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229885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F386F369-90CD-4C44-AFC0-339D0A382F7A}"/>
              </a:ext>
            </a:extLst>
          </p:cNvPr>
          <p:cNvSpPr txBox="1"/>
          <p:nvPr/>
        </p:nvSpPr>
        <p:spPr>
          <a:xfrm>
            <a:off x="787400" y="-25052"/>
            <a:ext cx="10019778" cy="707886"/>
          </a:xfrm>
          <a:prstGeom prst="rect">
            <a:avLst/>
          </a:prstGeom>
          <a:noFill/>
        </p:spPr>
        <p:txBody>
          <a:bodyPr wrap="square">
            <a:spAutoFit/>
          </a:bodyPr>
          <a:lstStyle/>
          <a:p>
            <a:pPr marL="571500" indent="-571500">
              <a:buFont typeface="Wingdings" panose="05000000000000000000" pitchFamily="2" charset="2"/>
              <a:buChar char="v"/>
            </a:pPr>
            <a:r>
              <a:rPr lang="pt-BR" sz="40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Perfil do Atendente Pré Hospitalar</a:t>
            </a:r>
            <a:endParaRPr lang="pt-BR" sz="40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A8E7788F-9B35-4DB7-AFDD-53D8BBCD08F4}"/>
              </a:ext>
            </a:extLst>
          </p:cNvPr>
          <p:cNvSpPr txBox="1"/>
          <p:nvPr/>
        </p:nvSpPr>
        <p:spPr>
          <a:xfrm>
            <a:off x="787400" y="682834"/>
            <a:ext cx="11225060" cy="5632311"/>
          </a:xfrm>
          <a:prstGeom prst="rect">
            <a:avLst/>
          </a:prstGeom>
          <a:noFill/>
        </p:spPr>
        <p:txBody>
          <a:bodyPr wrap="square">
            <a:spAutoFit/>
          </a:bodyPr>
          <a:lstStyle/>
          <a:p>
            <a:pPr marL="342900" indent="-342900" algn="just">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Todo profissional de Emergências Médicas deve possuir um perfil adequado às funções a exercer, lembrando-se que está lidando com vidas humanas e essas sempre estarão em estado emocional alterado, podendo acontecer casos de se revoltarem contra o próprio socorrista, quer seja pelo não entendimento de algum procedimento, quer porque acharam que o socorro demorou muito a aparecer ou qualquer outro motivo, levando-as a tomarem atitudes que não tomariam em situações normais.</a:t>
            </a:r>
          </a:p>
          <a:p>
            <a:pPr marL="342900" indent="-342900" algn="just">
              <a:buFont typeface="Wingdings" panose="05000000000000000000" pitchFamily="2" charset="2"/>
              <a:buChar char="Ø"/>
            </a:pPr>
            <a:endParaRPr lang="pt-BR" sz="2400" b="0"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É fundamental que o socorrista sempre </a:t>
            </a:r>
            <a:r>
              <a:rPr lang="pt-BR" sz="2400" b="1" i="1" u="none" strike="noStrike" baseline="0" dirty="0">
                <a:solidFill>
                  <a:srgbClr val="002060"/>
                </a:solidFill>
                <a:latin typeface="Bookman Old Style" panose="02050604050505020204" pitchFamily="18" charset="0"/>
              </a:rPr>
              <a:t>se mantenha atualizado </a:t>
            </a:r>
            <a:r>
              <a:rPr lang="pt-BR" sz="2400" b="0" i="1" u="none" strike="noStrike" baseline="0" dirty="0">
                <a:solidFill>
                  <a:srgbClr val="002060"/>
                </a:solidFill>
                <a:latin typeface="Bookman Old Style" panose="02050604050505020204" pitchFamily="18" charset="0"/>
              </a:rPr>
              <a:t>e seja submetido a constantes reavaliações. Também é imprescindível que ele saiba lidar com o público, pois durante o atendimento poderão ocorrer situações em que as vítimas apresentarão distúrbios de comportamento. Caberá ao socorrista superar tais situações, atuando de modo profissional.</a:t>
            </a:r>
            <a:endParaRPr lang="pt-BR" sz="2400" i="1" dirty="0">
              <a:solidFill>
                <a:srgbClr val="002060"/>
              </a:solidFill>
              <a:latin typeface="Bookman Old Style" panose="02050604050505020204" pitchFamily="18" charset="0"/>
            </a:endParaRPr>
          </a:p>
        </p:txBody>
      </p:sp>
      <p:pic>
        <p:nvPicPr>
          <p:cNvPr id="6" name="Imagem 5">
            <a:extLst>
              <a:ext uri="{FF2B5EF4-FFF2-40B4-BE49-F238E27FC236}">
                <a16:creationId xmlns:a16="http://schemas.microsoft.com/office/drawing/2014/main" id="{1130A92D-6E73-4B3B-8F98-A57437641347}"/>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8" name="Espaço Reservado para Conteúdo 5">
            <a:extLst>
              <a:ext uri="{FF2B5EF4-FFF2-40B4-BE49-F238E27FC236}">
                <a16:creationId xmlns:a16="http://schemas.microsoft.com/office/drawing/2014/main" id="{4EF679FE-4E32-44B4-928E-B3EBE86E21C5}"/>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289856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F3B802DD-CD5E-4B52-9EDF-CFEE39813732}"/>
              </a:ext>
            </a:extLst>
          </p:cNvPr>
          <p:cNvSpPr txBox="1"/>
          <p:nvPr/>
        </p:nvSpPr>
        <p:spPr>
          <a:xfrm>
            <a:off x="773364" y="13406"/>
            <a:ext cx="11289199" cy="6935681"/>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pt-BR" sz="2300" b="0" i="1" u="none" strike="noStrike" baseline="0" dirty="0">
                <a:solidFill>
                  <a:srgbClr val="002060"/>
                </a:solidFill>
                <a:latin typeface="Bookman Old Style" panose="02050604050505020204" pitchFamily="18" charset="0"/>
              </a:rPr>
              <a:t>A </a:t>
            </a:r>
            <a:r>
              <a:rPr lang="pt-BR" sz="2300" b="1" i="1" u="none" strike="noStrike" baseline="0" dirty="0">
                <a:solidFill>
                  <a:srgbClr val="002060"/>
                </a:solidFill>
                <a:latin typeface="Bookman Old Style" panose="02050604050505020204" pitchFamily="18" charset="0"/>
              </a:rPr>
              <a:t>honestidade e autenticidade </a:t>
            </a:r>
            <a:r>
              <a:rPr lang="pt-BR" sz="2300" b="0" i="1" u="none" strike="noStrike" baseline="0" dirty="0">
                <a:solidFill>
                  <a:srgbClr val="002060"/>
                </a:solidFill>
                <a:latin typeface="Bookman Old Style" panose="02050604050505020204" pitchFamily="18" charset="0"/>
              </a:rPr>
              <a:t>durante o trato com a vítima são pontos importantes, considerando o próprio “stress” da emergência, por isso o socorrista deverá se comunicar com a vítima sem mentiras ou falsas promessas. Nesse sentido, a </a:t>
            </a:r>
            <a:r>
              <a:rPr lang="pt-BR" sz="2300" b="1" i="1" u="none" strike="noStrike" baseline="0" dirty="0">
                <a:solidFill>
                  <a:srgbClr val="002060"/>
                </a:solidFill>
                <a:latin typeface="Bookman Old Style" panose="02050604050505020204" pitchFamily="18" charset="0"/>
              </a:rPr>
              <a:t>comunicação </a:t>
            </a:r>
            <a:r>
              <a:rPr lang="pt-BR" sz="2300" b="0" i="1" u="none" strike="noStrike" baseline="0" dirty="0">
                <a:solidFill>
                  <a:srgbClr val="002060"/>
                </a:solidFill>
                <a:latin typeface="Bookman Old Style" panose="02050604050505020204" pitchFamily="18" charset="0"/>
              </a:rPr>
              <a:t>poderá ser benéfica à vítima, contribuindo para tranquilizá-la. A comunicação, entretanto, deverá ser norteada pelo </a:t>
            </a:r>
            <a:r>
              <a:rPr lang="pt-BR" sz="2300" b="1" i="1" u="none" strike="noStrike" baseline="0" dirty="0">
                <a:solidFill>
                  <a:srgbClr val="002060"/>
                </a:solidFill>
                <a:latin typeface="Bookman Old Style" panose="02050604050505020204" pitchFamily="18" charset="0"/>
              </a:rPr>
              <a:t>discernimento </a:t>
            </a:r>
            <a:r>
              <a:rPr lang="pt-BR" sz="2300" b="0" i="1" u="none" strike="noStrike" baseline="0" dirty="0">
                <a:solidFill>
                  <a:srgbClr val="002060"/>
                </a:solidFill>
                <a:latin typeface="Bookman Old Style" panose="02050604050505020204" pitchFamily="18" charset="0"/>
              </a:rPr>
              <a:t>sobre o que pode ou não ser transmitido à vítima.</a:t>
            </a:r>
          </a:p>
          <a:p>
            <a:pPr algn="just">
              <a:lnSpc>
                <a:spcPct val="150000"/>
              </a:lnSpc>
            </a:pPr>
            <a:endParaRPr lang="pt-BR" sz="2300" b="0" i="1" u="none" strike="noStrike" baseline="0" dirty="0">
              <a:solidFill>
                <a:srgbClr val="002060"/>
              </a:solidFill>
              <a:latin typeface="Bookman Old Style" panose="02050604050505020204" pitchFamily="18" charset="0"/>
            </a:endParaRPr>
          </a:p>
          <a:p>
            <a:pPr marL="342900" indent="-342900" algn="just">
              <a:lnSpc>
                <a:spcPct val="150000"/>
              </a:lnSpc>
              <a:buFont typeface="Wingdings" panose="05000000000000000000" pitchFamily="2" charset="2"/>
              <a:buChar char="Ø"/>
            </a:pPr>
            <a:r>
              <a:rPr lang="pt-BR" sz="2300" b="0" i="1" u="none" strike="noStrike" baseline="0" dirty="0">
                <a:solidFill>
                  <a:srgbClr val="002060"/>
                </a:solidFill>
                <a:latin typeface="Bookman Old Style" panose="02050604050505020204" pitchFamily="18" charset="0"/>
              </a:rPr>
              <a:t>O </a:t>
            </a:r>
            <a:r>
              <a:rPr lang="pt-BR" sz="2300" b="1" i="1" u="none" strike="noStrike" baseline="0" dirty="0">
                <a:solidFill>
                  <a:srgbClr val="002060"/>
                </a:solidFill>
                <a:latin typeface="Bookman Old Style" panose="02050604050505020204" pitchFamily="18" charset="0"/>
              </a:rPr>
              <a:t>controle dos próprios sentimentos e a estabilidade emocional </a:t>
            </a:r>
            <a:r>
              <a:rPr lang="pt-BR" sz="2300" b="0" i="1" u="none" strike="noStrike" baseline="0" dirty="0">
                <a:solidFill>
                  <a:srgbClr val="002060"/>
                </a:solidFill>
                <a:latin typeface="Bookman Old Style" panose="02050604050505020204" pitchFamily="18" charset="0"/>
              </a:rPr>
              <a:t>são características que o socorrista tem que desenvolver, pois no atendimento de vítimas graves, ao tomar contato com dramas pessoais e situações críticas, não poderá deixar que o “stress” da ocorrência possa perturbar sua condição de profissional.</a:t>
            </a:r>
            <a:endParaRPr lang="pt-BR" sz="2300" i="1" dirty="0">
              <a:solidFill>
                <a:srgbClr val="002060"/>
              </a:solidFill>
              <a:latin typeface="Bookman Old Style" panose="02050604050505020204" pitchFamily="18" charset="0"/>
            </a:endParaRPr>
          </a:p>
        </p:txBody>
      </p:sp>
      <p:pic>
        <p:nvPicPr>
          <p:cNvPr id="6" name="Imagem 5">
            <a:extLst>
              <a:ext uri="{FF2B5EF4-FFF2-40B4-BE49-F238E27FC236}">
                <a16:creationId xmlns:a16="http://schemas.microsoft.com/office/drawing/2014/main" id="{6019B75C-29EF-4928-813F-1900D5D0973F}"/>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7" name="Espaço Reservado para Conteúdo 5">
            <a:extLst>
              <a:ext uri="{FF2B5EF4-FFF2-40B4-BE49-F238E27FC236}">
                <a16:creationId xmlns:a16="http://schemas.microsoft.com/office/drawing/2014/main" id="{9982E5FA-6F94-4BB5-849F-718047AC07F7}"/>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2032490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F51777AE-F873-49A9-A601-F7993D38FF1A}"/>
              </a:ext>
            </a:extLst>
          </p:cNvPr>
          <p:cNvSpPr txBox="1"/>
          <p:nvPr/>
        </p:nvSpPr>
        <p:spPr>
          <a:xfrm>
            <a:off x="773364" y="40749"/>
            <a:ext cx="11289199" cy="6463308"/>
          </a:xfrm>
          <a:prstGeom prst="rect">
            <a:avLst/>
          </a:prstGeom>
          <a:noFill/>
        </p:spPr>
        <p:txBody>
          <a:bodyPr wrap="square">
            <a:spAutoFit/>
          </a:bodyPr>
          <a:lstStyle/>
          <a:p>
            <a:pPr marL="342900" indent="-342900" algn="just">
              <a:buFont typeface="Wingdings" panose="05000000000000000000" pitchFamily="2" charset="2"/>
              <a:buChar char="Ø"/>
            </a:pPr>
            <a:r>
              <a:rPr lang="pt-BR" sz="2300" b="0" i="1" u="none" strike="noStrike" baseline="0" dirty="0">
                <a:solidFill>
                  <a:srgbClr val="002060"/>
                </a:solidFill>
                <a:latin typeface="Bookman Old Style" panose="02050604050505020204" pitchFamily="18" charset="0"/>
              </a:rPr>
              <a:t>Para o completo desenvolvimento profissional e emocional; é necessário que o socorrista seja </a:t>
            </a:r>
            <a:r>
              <a:rPr lang="pt-BR" sz="2300" b="1" i="1" u="none" strike="noStrike" baseline="0" dirty="0">
                <a:solidFill>
                  <a:srgbClr val="002060"/>
                </a:solidFill>
                <a:latin typeface="Bookman Old Style" panose="02050604050505020204" pitchFamily="18" charset="0"/>
              </a:rPr>
              <a:t>altamente disciplinado </a:t>
            </a:r>
            <a:r>
              <a:rPr lang="pt-BR" sz="2300" b="0" i="1" u="none" strike="noStrike" baseline="0" dirty="0">
                <a:solidFill>
                  <a:srgbClr val="002060"/>
                </a:solidFill>
                <a:latin typeface="Bookman Old Style" panose="02050604050505020204" pitchFamily="18" charset="0"/>
              </a:rPr>
              <a:t>e demonstre isso durante o atendimento, agindo de forma discreta, observando a linguagem diante das vítimas e do público, sem fazer comentários sobre a gravidade do acidente. Sua atuação e aparência poderão facilitar consideravelmente o atendimento, portanto, deve fazer parte do perfil do profissional de um atendente pré-hospitalar:</a:t>
            </a:r>
          </a:p>
          <a:p>
            <a:pPr marL="342900" indent="-342900" algn="just">
              <a:buFont typeface="Wingdings" panose="05000000000000000000" pitchFamily="2" charset="2"/>
              <a:buChar char="Ø"/>
            </a:pPr>
            <a:endParaRPr lang="pt-BR" sz="2300" b="0"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300" b="1" i="1" u="none" strike="noStrike" baseline="0" dirty="0">
                <a:solidFill>
                  <a:srgbClr val="002060"/>
                </a:solidFill>
                <a:latin typeface="Bookman Old Style" panose="02050604050505020204" pitchFamily="18" charset="0"/>
              </a:rPr>
              <a:t>Condicionamento físico</a:t>
            </a:r>
            <a:r>
              <a:rPr lang="pt-BR" sz="2300" b="0" i="1" u="none" strike="noStrike" baseline="0" dirty="0">
                <a:solidFill>
                  <a:srgbClr val="002060"/>
                </a:solidFill>
                <a:latin typeface="Bookman Old Style" panose="02050604050505020204" pitchFamily="18" charset="0"/>
              </a:rPr>
              <a:t>: necessário devido às particularidades do serviço que exige esforço físico decorrente do grande número de ocorrências diárias atendidas. Atentar para a segurança do trabalho. Ex: utilizar técnicas de levantamento de pesos, correção de postura, etc.;</a:t>
            </a:r>
          </a:p>
          <a:p>
            <a:pPr marL="342900" indent="-342900" algn="just">
              <a:buFont typeface="Wingdings" panose="05000000000000000000" pitchFamily="2" charset="2"/>
              <a:buChar char="Ø"/>
            </a:pPr>
            <a:endParaRPr lang="pt-BR" sz="2300" b="0"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300" b="1" i="1" u="none" strike="noStrike" baseline="0" dirty="0">
                <a:solidFill>
                  <a:srgbClr val="002060"/>
                </a:solidFill>
                <a:latin typeface="Bookman Old Style" panose="02050604050505020204" pitchFamily="18" charset="0"/>
              </a:rPr>
              <a:t>Boa apresentação pessoal</a:t>
            </a:r>
            <a:r>
              <a:rPr lang="pt-BR" sz="2300" b="0" i="1" u="none" strike="noStrike" baseline="0" dirty="0">
                <a:solidFill>
                  <a:srgbClr val="002060"/>
                </a:solidFill>
                <a:latin typeface="Bookman Old Style" panose="02050604050505020204" pitchFamily="18" charset="0"/>
              </a:rPr>
              <a:t>: própria do socorrista, que traduz organização. Uma questão de biossegurança, devido ao risco de contaminação com doenças infectocontagiosas. Destaque para a possibilidade de levar contaminação para a casa através do uniforme, que deve ser lavado em separado das roupas da família;</a:t>
            </a:r>
            <a:endParaRPr lang="pt-BR" sz="2300" i="1" dirty="0">
              <a:solidFill>
                <a:srgbClr val="002060"/>
              </a:solidFill>
              <a:latin typeface="Bookman Old Style" panose="02050604050505020204" pitchFamily="18" charset="0"/>
            </a:endParaRPr>
          </a:p>
        </p:txBody>
      </p:sp>
      <p:pic>
        <p:nvPicPr>
          <p:cNvPr id="6" name="Imagem 5">
            <a:extLst>
              <a:ext uri="{FF2B5EF4-FFF2-40B4-BE49-F238E27FC236}">
                <a16:creationId xmlns:a16="http://schemas.microsoft.com/office/drawing/2014/main" id="{C26DA5F8-DFE9-4682-87A4-9585A3FAF781}"/>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7" name="Espaço Reservado para Conteúdo 5">
            <a:extLst>
              <a:ext uri="{FF2B5EF4-FFF2-40B4-BE49-F238E27FC236}">
                <a16:creationId xmlns:a16="http://schemas.microsoft.com/office/drawing/2014/main" id="{942AF83C-1928-4A2D-B579-BB22D0BB0E55}"/>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1300846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B7B29D7-3AF6-417B-9322-AD75029DBA56}"/>
              </a:ext>
            </a:extLst>
          </p:cNvPr>
          <p:cNvSpPr txBox="1"/>
          <p:nvPr/>
        </p:nvSpPr>
        <p:spPr>
          <a:xfrm>
            <a:off x="812800" y="0"/>
            <a:ext cx="11199660" cy="6001643"/>
          </a:xfrm>
          <a:prstGeom prst="rect">
            <a:avLst/>
          </a:prstGeom>
          <a:noFill/>
        </p:spPr>
        <p:txBody>
          <a:bodyPr wrap="square">
            <a:spAutoFit/>
          </a:bodyPr>
          <a:lstStyle/>
          <a:p>
            <a:pPr marL="285750" indent="-285750" algn="just">
              <a:buFont typeface="Wingdings" panose="05000000000000000000" pitchFamily="2" charset="2"/>
              <a:buChar char="Ø"/>
            </a:pPr>
            <a:r>
              <a:rPr lang="pt-BR" sz="2400" b="1" i="1" u="none" strike="noStrike" baseline="0" dirty="0">
                <a:solidFill>
                  <a:srgbClr val="002060"/>
                </a:solidFill>
                <a:latin typeface="Bookman Old Style" panose="02050604050505020204" pitchFamily="18" charset="0"/>
              </a:rPr>
              <a:t>Discrição e sigilo: </a:t>
            </a:r>
            <a:r>
              <a:rPr lang="pt-BR" sz="2400" b="0" i="1" u="none" strike="noStrike" baseline="0" dirty="0">
                <a:solidFill>
                  <a:srgbClr val="002060"/>
                </a:solidFill>
                <a:latin typeface="Bookman Old Style" panose="02050604050505020204" pitchFamily="18" charset="0"/>
              </a:rPr>
              <a:t>não revelar informações pessoais ou relativas à situação clínica da vítima a quem não esteja diretamente envolvida no atendimento da emergência, como por exemplo: vítima que fez uso de drogas; vítimas de trauma envolvidas em casos extraconjugais ou homossexuais, aspectos da doença ou dos traumas apresentados pela vítima;</a:t>
            </a:r>
          </a:p>
          <a:p>
            <a:pPr marL="285750" indent="-285750" algn="just">
              <a:buFont typeface="Wingdings" panose="05000000000000000000" pitchFamily="2" charset="2"/>
              <a:buChar char="Ø"/>
            </a:pPr>
            <a:endParaRPr lang="pt-BR" sz="2400" b="0" i="1" u="none" strike="noStrike" baseline="0" dirty="0">
              <a:solidFill>
                <a:srgbClr val="002060"/>
              </a:solidFill>
              <a:latin typeface="Bookman Old Style" panose="02050604050505020204" pitchFamily="18" charset="0"/>
            </a:endParaRPr>
          </a:p>
          <a:p>
            <a:pPr marL="285750" indent="-285750" algn="just">
              <a:buFont typeface="Wingdings" panose="05000000000000000000" pitchFamily="2" charset="2"/>
              <a:buChar char="Ø"/>
            </a:pPr>
            <a:r>
              <a:rPr lang="pt-BR" sz="2400" b="1" i="1" u="none" strike="noStrike" baseline="0" dirty="0">
                <a:solidFill>
                  <a:srgbClr val="002060"/>
                </a:solidFill>
                <a:latin typeface="Bookman Old Style" panose="02050604050505020204" pitchFamily="18" charset="0"/>
              </a:rPr>
              <a:t>Controle do vocabulário</a:t>
            </a:r>
            <a:r>
              <a:rPr lang="pt-BR" sz="2400" b="0" i="1" u="none" strike="noStrike" baseline="0" dirty="0">
                <a:solidFill>
                  <a:srgbClr val="002060"/>
                </a:solidFill>
                <a:latin typeface="Bookman Old Style" panose="02050604050505020204" pitchFamily="18" charset="0"/>
              </a:rPr>
              <a:t>: evitar conversação imprópria ou que perturbe ou aborreça a vítima e seus acompanhantes. Evitar o uso de gírias e palavras de baixo calão;</a:t>
            </a:r>
          </a:p>
          <a:p>
            <a:pPr marL="285750" indent="-285750" algn="just">
              <a:buFont typeface="Wingdings" panose="05000000000000000000" pitchFamily="2" charset="2"/>
              <a:buChar char="Ø"/>
            </a:pPr>
            <a:endParaRPr lang="pt-BR" sz="2400" b="0" i="1" u="none" strike="noStrike" baseline="0" dirty="0">
              <a:solidFill>
                <a:srgbClr val="002060"/>
              </a:solidFill>
              <a:latin typeface="Bookman Old Style" panose="02050604050505020204" pitchFamily="18" charset="0"/>
            </a:endParaRPr>
          </a:p>
          <a:p>
            <a:pPr marL="285750" indent="-285750" algn="just">
              <a:buFont typeface="Wingdings" panose="05000000000000000000" pitchFamily="2" charset="2"/>
              <a:buChar char="Ø"/>
            </a:pPr>
            <a:r>
              <a:rPr lang="pt-BR" sz="2400" b="1" i="1" u="none" strike="noStrike" baseline="0" dirty="0">
                <a:solidFill>
                  <a:srgbClr val="002060"/>
                </a:solidFill>
                <a:latin typeface="Bookman Old Style" panose="02050604050505020204" pitchFamily="18" charset="0"/>
              </a:rPr>
              <a:t>Estabilidade emocional</a:t>
            </a:r>
            <a:r>
              <a:rPr lang="pt-BR" sz="2400" b="0" i="1" u="none" strike="noStrike" baseline="0" dirty="0">
                <a:solidFill>
                  <a:srgbClr val="002060"/>
                </a:solidFill>
                <a:latin typeface="Bookman Old Style" panose="02050604050505020204" pitchFamily="18" charset="0"/>
              </a:rPr>
              <a:t>: ter controle emocional, evitando envolvimento no atendimento da ocorrência e mantendo-se neutro aos acontecimentos;</a:t>
            </a:r>
          </a:p>
          <a:p>
            <a:pPr marL="285750" indent="-285750" algn="just">
              <a:buFont typeface="Wingdings" panose="05000000000000000000" pitchFamily="2" charset="2"/>
              <a:buChar char="Ø"/>
            </a:pPr>
            <a:endParaRPr lang="pt-BR" sz="2400" b="0" i="1" u="none" strike="noStrike" baseline="0" dirty="0">
              <a:solidFill>
                <a:srgbClr val="002060"/>
              </a:solidFill>
              <a:latin typeface="Bookman Old Style" panose="02050604050505020204" pitchFamily="18" charset="0"/>
            </a:endParaRPr>
          </a:p>
          <a:p>
            <a:pPr marL="285750" indent="-285750" algn="just">
              <a:buFont typeface="Wingdings" panose="05000000000000000000" pitchFamily="2" charset="2"/>
              <a:buChar char="Ø"/>
            </a:pPr>
            <a:r>
              <a:rPr lang="pt-BR" sz="2400" b="1" i="1" u="none" strike="noStrike" baseline="0" dirty="0">
                <a:solidFill>
                  <a:srgbClr val="002060"/>
                </a:solidFill>
                <a:latin typeface="Bookman Old Style" panose="02050604050505020204" pitchFamily="18" charset="0"/>
              </a:rPr>
              <a:t>Iniciativa: </a:t>
            </a:r>
            <a:r>
              <a:rPr lang="pt-BR" sz="2400" b="0" i="1" u="none" strike="noStrike" baseline="0" dirty="0">
                <a:solidFill>
                  <a:srgbClr val="002060"/>
                </a:solidFill>
                <a:latin typeface="Bookman Old Style" panose="02050604050505020204" pitchFamily="18" charset="0"/>
              </a:rPr>
              <a:t>assumir o controle da situação, adotando as condutas apropriadas e agilizando o acionamento dos recursos necessários;</a:t>
            </a:r>
            <a:endParaRPr lang="pt-BR" sz="2400" i="1" dirty="0">
              <a:solidFill>
                <a:srgbClr val="002060"/>
              </a:solidFill>
              <a:latin typeface="Bookman Old Style" panose="02050604050505020204" pitchFamily="18" charset="0"/>
            </a:endParaRPr>
          </a:p>
        </p:txBody>
      </p:sp>
      <p:pic>
        <p:nvPicPr>
          <p:cNvPr id="6" name="Imagem 5">
            <a:extLst>
              <a:ext uri="{FF2B5EF4-FFF2-40B4-BE49-F238E27FC236}">
                <a16:creationId xmlns:a16="http://schemas.microsoft.com/office/drawing/2014/main" id="{AAA5B618-9EB5-44F3-AAF0-F7C2550F9832}"/>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7" name="Espaço Reservado para Conteúdo 5">
            <a:extLst>
              <a:ext uri="{FF2B5EF4-FFF2-40B4-BE49-F238E27FC236}">
                <a16:creationId xmlns:a16="http://schemas.microsoft.com/office/drawing/2014/main" id="{CADF9726-1F06-4F3A-8209-98B2490ED572}"/>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2076253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42AC6F3-FBFC-4663-9825-45CD20EE2A92}"/>
              </a:ext>
            </a:extLst>
          </p:cNvPr>
          <p:cNvSpPr txBox="1"/>
          <p:nvPr/>
        </p:nvSpPr>
        <p:spPr>
          <a:xfrm>
            <a:off x="927100" y="69669"/>
            <a:ext cx="11072834" cy="3785652"/>
          </a:xfrm>
          <a:prstGeom prst="rect">
            <a:avLst/>
          </a:prstGeom>
          <a:noFill/>
        </p:spPr>
        <p:txBody>
          <a:bodyPr wrap="square">
            <a:spAutoFit/>
          </a:bodyPr>
          <a:lstStyle/>
          <a:p>
            <a:pPr marL="285750" indent="-285750" algn="just">
              <a:buFont typeface="Wingdings" panose="05000000000000000000" pitchFamily="2" charset="2"/>
              <a:buChar char="Ø"/>
            </a:pPr>
            <a:r>
              <a:rPr lang="pt-BR" sz="2400" b="1" i="1" u="none" strike="noStrike" baseline="0" dirty="0">
                <a:solidFill>
                  <a:srgbClr val="002060"/>
                </a:solidFill>
                <a:latin typeface="Bookman Old Style" panose="02050604050505020204" pitchFamily="18" charset="0"/>
              </a:rPr>
              <a:t>Iniciativa: </a:t>
            </a:r>
            <a:r>
              <a:rPr lang="pt-BR" sz="2400" b="0" i="1" u="none" strike="noStrike" baseline="0" dirty="0">
                <a:solidFill>
                  <a:srgbClr val="002060"/>
                </a:solidFill>
                <a:latin typeface="Bookman Old Style" panose="02050604050505020204" pitchFamily="18" charset="0"/>
              </a:rPr>
              <a:t>assumir o controle da situação, adotando as condutas apropriadas e agilizando o acionamento dos recursos necessários;</a:t>
            </a:r>
          </a:p>
          <a:p>
            <a:pPr marL="285750" indent="-285750" algn="just">
              <a:buFont typeface="Wingdings" panose="05000000000000000000" pitchFamily="2" charset="2"/>
              <a:buChar char="Ø"/>
            </a:pPr>
            <a:endParaRPr lang="pt-BR" sz="2400" i="1"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400" b="1" i="1" u="none" strike="noStrike" baseline="0" dirty="0">
                <a:solidFill>
                  <a:srgbClr val="002060"/>
                </a:solidFill>
                <a:latin typeface="Bookman Old Style" panose="02050604050505020204" pitchFamily="18" charset="0"/>
              </a:rPr>
              <a:t>Amabilidade: </a:t>
            </a:r>
            <a:r>
              <a:rPr lang="pt-BR" sz="2400" b="0" i="1" u="none" strike="noStrike" baseline="0" dirty="0">
                <a:solidFill>
                  <a:srgbClr val="002060"/>
                </a:solidFill>
                <a:latin typeface="Bookman Old Style" panose="02050604050505020204" pitchFamily="18" charset="0"/>
              </a:rPr>
              <a:t>compreensão com o sofrimento alheio; tratamento respeitoso e sereno;</a:t>
            </a:r>
          </a:p>
          <a:p>
            <a:pPr algn="just"/>
            <a:endParaRPr lang="pt-BR" sz="2400" b="0"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400" b="1" i="1" u="none" strike="noStrike" baseline="0" dirty="0">
                <a:solidFill>
                  <a:srgbClr val="002060"/>
                </a:solidFill>
                <a:latin typeface="Bookman Old Style" panose="02050604050505020204" pitchFamily="18" charset="0"/>
              </a:rPr>
              <a:t>Criatividade: </a:t>
            </a:r>
            <a:r>
              <a:rPr lang="pt-BR" sz="2400" b="0" i="1" u="none" strike="noStrike" baseline="0" dirty="0">
                <a:solidFill>
                  <a:srgbClr val="002060"/>
                </a:solidFill>
                <a:latin typeface="Bookman Old Style" panose="02050604050505020204" pitchFamily="18" charset="0"/>
              </a:rPr>
              <a:t>quando situações inesperadas surgirem, ser capaz de diversificar o uso de equipamentos e adaptar as técnicas existentes para solucionar os problemas, obedecendo-se os limites previstos nos protocolos.</a:t>
            </a:r>
          </a:p>
        </p:txBody>
      </p:sp>
      <p:sp>
        <p:nvSpPr>
          <p:cNvPr id="7" name="CaixaDeTexto 6">
            <a:extLst>
              <a:ext uri="{FF2B5EF4-FFF2-40B4-BE49-F238E27FC236}">
                <a16:creationId xmlns:a16="http://schemas.microsoft.com/office/drawing/2014/main" id="{4711E336-54DF-4F00-A517-D91D93EE93CF}"/>
              </a:ext>
            </a:extLst>
          </p:cNvPr>
          <p:cNvSpPr txBox="1"/>
          <p:nvPr/>
        </p:nvSpPr>
        <p:spPr>
          <a:xfrm>
            <a:off x="850232" y="4042701"/>
            <a:ext cx="11226569" cy="2421753"/>
          </a:xfrm>
          <a:prstGeom prst="rect">
            <a:avLst/>
          </a:prstGeom>
          <a:noFill/>
        </p:spPr>
        <p:txBody>
          <a:bodyPr wrap="square">
            <a:spAutoFit/>
          </a:bodyPr>
          <a:lstStyle/>
          <a:p>
            <a:pPr algn="ctr">
              <a:lnSpc>
                <a:spcPct val="150000"/>
              </a:lnSpc>
            </a:pPr>
            <a:r>
              <a:rPr lang="pt-BR" sz="26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LEMBRE-SE DE QUE UM FAMILIAR QUERIDO SEU PODE ESTAR SENDO SOCORRIDO EM ALGUMA EMERGÊNCIA NAS RUAS, E VOCÊ DESEJA QUE ELE TENHA O MELHOR ATENDIMENTO POSSÍVEL. FAÇA IGUAL A TODAS AS VÍTIMAS QUE ATENDER.</a:t>
            </a:r>
            <a:endParaRPr lang="pt-BR" sz="2600" b="1"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pic>
        <p:nvPicPr>
          <p:cNvPr id="6" name="Imagem 5">
            <a:extLst>
              <a:ext uri="{FF2B5EF4-FFF2-40B4-BE49-F238E27FC236}">
                <a16:creationId xmlns:a16="http://schemas.microsoft.com/office/drawing/2014/main" id="{D3B5D922-049B-45E0-B46F-BE700C2F6F07}"/>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8" name="Espaço Reservado para Conteúdo 5">
            <a:extLst>
              <a:ext uri="{FF2B5EF4-FFF2-40B4-BE49-F238E27FC236}">
                <a16:creationId xmlns:a16="http://schemas.microsoft.com/office/drawing/2014/main" id="{BED70752-CAB0-4392-B707-8CA1B29CC6CE}"/>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365504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7D56A58-70DD-4780-9F15-188F602E4F7B}"/>
              </a:ext>
            </a:extLst>
          </p:cNvPr>
          <p:cNvSpPr txBox="1"/>
          <p:nvPr/>
        </p:nvSpPr>
        <p:spPr>
          <a:xfrm>
            <a:off x="971551" y="6597"/>
            <a:ext cx="9966080" cy="707886"/>
          </a:xfrm>
          <a:prstGeom prst="rect">
            <a:avLst/>
          </a:prstGeom>
          <a:noFill/>
        </p:spPr>
        <p:txBody>
          <a:bodyPr wrap="square">
            <a:spAutoFit/>
          </a:bodyPr>
          <a:lstStyle/>
          <a:p>
            <a:pPr marL="571500" indent="-571500" algn="just">
              <a:buFont typeface="Wingdings" panose="05000000000000000000" pitchFamily="2" charset="2"/>
              <a:buChar char="v"/>
            </a:pPr>
            <a:r>
              <a:rPr lang="pt-BR" sz="40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Aspectos Legais e </a:t>
            </a:r>
            <a:r>
              <a:rPr lang="pt-BR" sz="4000" b="1" i="1" dirty="0">
                <a:solidFill>
                  <a:srgbClr val="C00000"/>
                </a:solidFill>
                <a:effectLst>
                  <a:outerShdw blurRad="38100" dist="38100" dir="2700000" algn="tl">
                    <a:srgbClr val="000000">
                      <a:alpha val="43137"/>
                    </a:srgbClr>
                  </a:outerShdw>
                </a:effectLst>
                <a:latin typeface="Bookman Old Style" panose="02050604050505020204" pitchFamily="18" charset="0"/>
              </a:rPr>
              <a:t>Éticos no </a:t>
            </a:r>
            <a:r>
              <a:rPr lang="pt-BR" sz="40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APH</a:t>
            </a:r>
            <a:endParaRPr lang="pt-BR" sz="40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5263BC46-4A7F-4F8D-BE63-E61409B4BEDB}"/>
              </a:ext>
            </a:extLst>
          </p:cNvPr>
          <p:cNvSpPr txBox="1"/>
          <p:nvPr/>
        </p:nvSpPr>
        <p:spPr>
          <a:xfrm>
            <a:off x="971551" y="721080"/>
            <a:ext cx="11053435" cy="6125203"/>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No Brasil, ao contrário de alguns países, não existem leis que regulamentem ou garantam as ações de primeiros socorros, executadas por pessoas não treinadas. No entanto alguns conceitos devem estar perfeitamente claros e bem entendidos, para que não haja problema legal durante o atendimento a vítimas.</a:t>
            </a: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Todas as atividades desenvolvidas </a:t>
            </a:r>
            <a:r>
              <a:rPr lang="pt-BR" sz="2400" b="1" i="1" u="none" strike="noStrike" baseline="0" dirty="0">
                <a:solidFill>
                  <a:srgbClr val="002060"/>
                </a:solidFill>
                <a:latin typeface="Bookman Old Style" panose="02050604050505020204" pitchFamily="18" charset="0"/>
              </a:rPr>
              <a:t>ANTES, DURANTE e APÓS o SOCORRO</a:t>
            </a:r>
            <a:r>
              <a:rPr lang="pt-BR" sz="2400" b="0" i="1" u="none" strike="noStrike" baseline="0" dirty="0">
                <a:solidFill>
                  <a:srgbClr val="002060"/>
                </a:solidFill>
                <a:latin typeface="Bookman Old Style" panose="02050604050505020204" pitchFamily="18" charset="0"/>
              </a:rPr>
              <a:t> de vítimas em ambiente extra hospitalar envolve uma série de direitos e deveres, tanto do socorrista como do socorrido. Conhecer esses parâmetros evitará que o socorrista adote procedimentos que tragam consequências legais desastrosas a si mesmo, por melhor que sejam suas intenções de auxílio.</a:t>
            </a:r>
            <a:endParaRPr lang="pt-BR" sz="2400" i="1" dirty="0">
              <a:solidFill>
                <a:srgbClr val="002060"/>
              </a:solidFill>
              <a:latin typeface="Bookman Old Style" panose="02050604050505020204" pitchFamily="18" charset="0"/>
            </a:endParaRPr>
          </a:p>
        </p:txBody>
      </p:sp>
      <p:pic>
        <p:nvPicPr>
          <p:cNvPr id="16" name="Imagem 15">
            <a:extLst>
              <a:ext uri="{FF2B5EF4-FFF2-40B4-BE49-F238E27FC236}">
                <a16:creationId xmlns:a16="http://schemas.microsoft.com/office/drawing/2014/main" id="{53189284-72B8-4203-A7A5-DEF8850D8605}"/>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7" name="Espaço Reservado para Conteúdo 5">
            <a:extLst>
              <a:ext uri="{FF2B5EF4-FFF2-40B4-BE49-F238E27FC236}">
                <a16:creationId xmlns:a16="http://schemas.microsoft.com/office/drawing/2014/main" id="{CEABDD4D-0886-4832-9B5C-3B1326F5C975}"/>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342925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A50B866-54E5-45CF-90CD-116D360475D7}"/>
              </a:ext>
            </a:extLst>
          </p:cNvPr>
          <p:cNvSpPr txBox="1"/>
          <p:nvPr/>
        </p:nvSpPr>
        <p:spPr>
          <a:xfrm>
            <a:off x="814192" y="-18294"/>
            <a:ext cx="8419641" cy="707886"/>
          </a:xfrm>
          <a:prstGeom prst="rect">
            <a:avLst/>
          </a:prstGeom>
          <a:noFill/>
        </p:spPr>
        <p:txBody>
          <a:bodyPr wrap="square">
            <a:spAutoFit/>
          </a:bodyPr>
          <a:lstStyle/>
          <a:p>
            <a:pPr marL="571500" indent="-571500">
              <a:buFont typeface="Wingdings" panose="05000000000000000000" pitchFamily="2" charset="2"/>
              <a:buChar char="v"/>
            </a:pPr>
            <a:r>
              <a:rPr lang="pt-BR" sz="40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Intervenção de Leigos</a:t>
            </a:r>
            <a:endParaRPr lang="pt-BR" sz="4000" i="1"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7" name="CaixaDeTexto 6">
            <a:extLst>
              <a:ext uri="{FF2B5EF4-FFF2-40B4-BE49-F238E27FC236}">
                <a16:creationId xmlns:a16="http://schemas.microsoft.com/office/drawing/2014/main" id="{C7C32F2C-B220-4A8A-B5B6-58BC891D3FE7}"/>
              </a:ext>
            </a:extLst>
          </p:cNvPr>
          <p:cNvSpPr txBox="1"/>
          <p:nvPr/>
        </p:nvSpPr>
        <p:spPr>
          <a:xfrm>
            <a:off x="814192" y="701788"/>
            <a:ext cx="11185742" cy="4893647"/>
          </a:xfrm>
          <a:prstGeom prst="rect">
            <a:avLst/>
          </a:prstGeom>
          <a:noFill/>
        </p:spPr>
        <p:txBody>
          <a:bodyPr wrap="square">
            <a:spAutoFit/>
          </a:bodyPr>
          <a:lstStyle/>
          <a:p>
            <a:pPr marL="342900" indent="-342900" algn="just">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É comum no atendimento a ocorrências no meio da rua que as pessoas leigas tentem auxiliar as equipes de socorro. Essa ajuda tem um aspecto positivo que é o auxílio para a execução de tarefas secundárias, tais como telefonar para outros órgãos de apoio, conter a multidão, ajudar na colocação de barreiras e até mesmo ajudar no transporte da prancha rígida com a vítima até a maca ou viatura, pois muitas vezes a equipe de emergência conta apenas com duas pessoas.</a:t>
            </a:r>
          </a:p>
          <a:p>
            <a:pPr marL="342900" indent="-342900" algn="just">
              <a:buFont typeface="Wingdings" panose="05000000000000000000" pitchFamily="2" charset="2"/>
              <a:buChar char="Ø"/>
            </a:pPr>
            <a:endParaRPr lang="pt-BR" sz="2400" b="0"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Se for necessário o auxílio de leigo para colocar a vítima na prancha, por exemplo, </a:t>
            </a:r>
            <a:r>
              <a:rPr lang="pt-BR" sz="2400" b="1" i="1" u="none" strike="noStrike" baseline="0" dirty="0">
                <a:solidFill>
                  <a:srgbClr val="002060"/>
                </a:solidFill>
                <a:latin typeface="Bookman Old Style" panose="02050604050505020204" pitchFamily="18" charset="0"/>
              </a:rPr>
              <a:t>jamais </a:t>
            </a:r>
            <a:r>
              <a:rPr lang="pt-BR" sz="2400" b="0" i="1" u="none" strike="noStrike" baseline="0" dirty="0">
                <a:solidFill>
                  <a:srgbClr val="002060"/>
                </a:solidFill>
                <a:latin typeface="Bookman Old Style" panose="02050604050505020204" pitchFamily="18" charset="0"/>
              </a:rPr>
              <a:t>devemos delegar-lhe os procedimentos delicados, como segurar a cabeça ou tórax da vítima ou local e fratura, mas podemos pedir para segurar os pés ou mesmo encostar a prancha debaixo da vítima.</a:t>
            </a:r>
            <a:endParaRPr lang="pt-BR" sz="2400" i="1" dirty="0">
              <a:solidFill>
                <a:srgbClr val="002060"/>
              </a:solidFill>
              <a:latin typeface="Bookman Old Style" panose="02050604050505020204" pitchFamily="18" charset="0"/>
            </a:endParaRPr>
          </a:p>
        </p:txBody>
      </p:sp>
      <p:pic>
        <p:nvPicPr>
          <p:cNvPr id="6" name="Imagem 5">
            <a:extLst>
              <a:ext uri="{FF2B5EF4-FFF2-40B4-BE49-F238E27FC236}">
                <a16:creationId xmlns:a16="http://schemas.microsoft.com/office/drawing/2014/main" id="{7B6E996F-9FF9-4E8E-8D0D-27DE7FD352BC}"/>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8" name="Espaço Reservado para Conteúdo 5">
            <a:extLst>
              <a:ext uri="{FF2B5EF4-FFF2-40B4-BE49-F238E27FC236}">
                <a16:creationId xmlns:a16="http://schemas.microsoft.com/office/drawing/2014/main" id="{F203AA16-BE86-4C47-8ECC-DB30D5042F62}"/>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1852434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AE1CEFF-33A3-422C-9790-5E2E6687865A}"/>
              </a:ext>
            </a:extLst>
          </p:cNvPr>
          <p:cNvSpPr txBox="1"/>
          <p:nvPr/>
        </p:nvSpPr>
        <p:spPr>
          <a:xfrm>
            <a:off x="773364" y="0"/>
            <a:ext cx="11163939" cy="5571205"/>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O aspecto negativo desse auxílio é quando a pessoa leiga não obedece às orientações dos socorristas, quer seja por falta de acatar as ordens ou por falta de postura do socorrista. Nesses casos o auxiliar leigo pode se tornar uma vítima, se machucando ou se contaminando em contato com sangue ou fluidos vitais.</a:t>
            </a:r>
          </a:p>
          <a:p>
            <a:pPr algn="just">
              <a:lnSpc>
                <a:spcPct val="150000"/>
              </a:lnSpc>
            </a:pPr>
            <a:endParaRPr lang="pt-BR" sz="2400" b="0" i="1" u="none" strike="noStrike" baseline="0" dirty="0">
              <a:solidFill>
                <a:srgbClr val="002060"/>
              </a:solidFill>
              <a:latin typeface="Bookman Old Style" panose="02050604050505020204" pitchFamily="18" charset="0"/>
            </a:endParaRP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Nesses casos é importante a postura profissional do socorrista para tentar resolver a situação sem criar outra pior, como, por exemplo, entrar em discussão ou vias de fato com leigo, desviando do ponto principal que é o atendimento à emergência. Solicite apoio policial.</a:t>
            </a:r>
            <a:endParaRPr lang="pt-BR" sz="2400" i="1" dirty="0">
              <a:solidFill>
                <a:srgbClr val="002060"/>
              </a:solidFill>
              <a:latin typeface="Bookman Old Style" panose="02050604050505020204" pitchFamily="18" charset="0"/>
            </a:endParaRPr>
          </a:p>
        </p:txBody>
      </p:sp>
      <p:pic>
        <p:nvPicPr>
          <p:cNvPr id="6" name="Imagem 5">
            <a:extLst>
              <a:ext uri="{FF2B5EF4-FFF2-40B4-BE49-F238E27FC236}">
                <a16:creationId xmlns:a16="http://schemas.microsoft.com/office/drawing/2014/main" id="{73D11FA4-FE45-4C90-9EF4-2DD03063EC9E}"/>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7" name="Espaço Reservado para Conteúdo 5">
            <a:extLst>
              <a:ext uri="{FF2B5EF4-FFF2-40B4-BE49-F238E27FC236}">
                <a16:creationId xmlns:a16="http://schemas.microsoft.com/office/drawing/2014/main" id="{DE2EA9AD-D2FB-427E-B789-F90AF02ED48B}"/>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4239138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AF7A73B-C28D-446C-AE2F-C37C341DAD2E}"/>
              </a:ext>
            </a:extLst>
          </p:cNvPr>
          <p:cNvSpPr txBox="1"/>
          <p:nvPr/>
        </p:nvSpPr>
        <p:spPr>
          <a:xfrm>
            <a:off x="1363575" y="817338"/>
            <a:ext cx="3504156" cy="1015663"/>
          </a:xfrm>
          <a:prstGeom prst="rect">
            <a:avLst/>
          </a:prstGeom>
          <a:noFill/>
        </p:spPr>
        <p:txBody>
          <a:bodyPr wrap="square">
            <a:spAutoFit/>
          </a:bodyPr>
          <a:lstStyle/>
          <a:p>
            <a:r>
              <a:rPr lang="pt-BR" sz="6000" b="1" i="1" u="none" strike="noStrike" baseline="0" dirty="0">
                <a:solidFill>
                  <a:srgbClr val="002060"/>
                </a:solidFill>
                <a:latin typeface="Bookman Old Style" panose="02050604050505020204" pitchFamily="18" charset="0"/>
              </a:rPr>
              <a:t>Duvidas</a:t>
            </a:r>
            <a:endParaRPr lang="pt-BR" sz="6000" dirty="0">
              <a:solidFill>
                <a:srgbClr val="002060"/>
              </a:solidFill>
              <a:latin typeface="Bookman Old Style" panose="02050604050505020204" pitchFamily="18" charset="0"/>
            </a:endParaRPr>
          </a:p>
        </p:txBody>
      </p:sp>
      <p:pic>
        <p:nvPicPr>
          <p:cNvPr id="5" name="Imagem 4">
            <a:extLst>
              <a:ext uri="{FF2B5EF4-FFF2-40B4-BE49-F238E27FC236}">
                <a16:creationId xmlns:a16="http://schemas.microsoft.com/office/drawing/2014/main" id="{CFE53D1E-ECFA-4512-8649-E9612B8BBAA0}"/>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4867731" y="102556"/>
            <a:ext cx="2523995" cy="3154994"/>
          </a:xfrm>
          <a:prstGeom prst="rect">
            <a:avLst/>
          </a:prstGeom>
        </p:spPr>
      </p:pic>
      <p:sp>
        <p:nvSpPr>
          <p:cNvPr id="8" name="CaixaDeTexto 7">
            <a:extLst>
              <a:ext uri="{FF2B5EF4-FFF2-40B4-BE49-F238E27FC236}">
                <a16:creationId xmlns:a16="http://schemas.microsoft.com/office/drawing/2014/main" id="{7540A655-2706-4366-82C3-D5EF7A1B6EB6}"/>
              </a:ext>
            </a:extLst>
          </p:cNvPr>
          <p:cNvSpPr txBox="1"/>
          <p:nvPr/>
        </p:nvSpPr>
        <p:spPr>
          <a:xfrm>
            <a:off x="958561" y="3972332"/>
            <a:ext cx="6220217" cy="1938992"/>
          </a:xfrm>
          <a:prstGeom prst="rect">
            <a:avLst/>
          </a:prstGeom>
          <a:noFill/>
        </p:spPr>
        <p:txBody>
          <a:bodyPr wrap="square">
            <a:spAutoFit/>
          </a:bodyPr>
          <a:lstStyle/>
          <a:p>
            <a:pPr algn="ctr"/>
            <a:r>
              <a:rPr lang="pt-BR" sz="6000" b="1" i="1" u="none" strike="noStrike" baseline="0" dirty="0">
                <a:ln w="22225">
                  <a:noFill/>
                  <a:prstDash val="solid"/>
                </a:ln>
                <a:solidFill>
                  <a:srgbClr val="002060"/>
                </a:solidFill>
                <a:latin typeface="Bookman Old Style" panose="02050604050505020204" pitchFamily="18" charset="0"/>
              </a:rPr>
              <a:t>Até a Próxima Aula</a:t>
            </a:r>
            <a:endParaRPr lang="pt-BR" sz="6000" b="1" dirty="0">
              <a:ln w="22225">
                <a:noFill/>
                <a:prstDash val="solid"/>
              </a:ln>
              <a:solidFill>
                <a:srgbClr val="002060"/>
              </a:solidFill>
              <a:latin typeface="Bookman Old Style" panose="02050604050505020204" pitchFamily="18" charset="0"/>
            </a:endParaRPr>
          </a:p>
        </p:txBody>
      </p:sp>
      <p:pic>
        <p:nvPicPr>
          <p:cNvPr id="9" name="Imagem 8">
            <a:extLst>
              <a:ext uri="{FF2B5EF4-FFF2-40B4-BE49-F238E27FC236}">
                <a16:creationId xmlns:a16="http://schemas.microsoft.com/office/drawing/2014/main" id="{A8E6C332-926B-4435-9CE5-0FF1AD554BF0}"/>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7391726" y="2105025"/>
            <a:ext cx="4752975" cy="4752975"/>
          </a:xfrm>
          <a:prstGeom prst="rect">
            <a:avLst/>
          </a:prstGeom>
        </p:spPr>
      </p:pic>
      <p:pic>
        <p:nvPicPr>
          <p:cNvPr id="11" name="Espaço Reservado para Conteúdo 5">
            <a:extLst>
              <a:ext uri="{FF2B5EF4-FFF2-40B4-BE49-F238E27FC236}">
                <a16:creationId xmlns:a16="http://schemas.microsoft.com/office/drawing/2014/main" id="{2A517434-6C04-48FF-94D4-29AB120CD007}"/>
              </a:ext>
            </a:extLst>
          </p:cNvPr>
          <p:cNvPicPr>
            <a:picLocks noChangeAspect="1"/>
          </p:cNvPicPr>
          <p:nvPr/>
        </p:nvPicPr>
        <p:blipFill rotWithShape="1">
          <a:blip r:embed="rId4">
            <a:clrChange>
              <a:clrFrom>
                <a:srgbClr val="FFFEE8"/>
              </a:clrFrom>
              <a:clrTo>
                <a:srgbClr val="FFFEE8">
                  <a:alpha val="0"/>
                </a:srgbClr>
              </a:clrTo>
            </a:clrChange>
            <a:extLst>
              <a:ext uri="{BEBA8EAE-BF5A-486C-A8C5-ECC9F3942E4B}">
                <a14:imgProps xmlns:a14="http://schemas.microsoft.com/office/drawing/2010/main">
                  <a14:imgLayer r:embed="rId5">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90794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E8A875A8-BB50-4053-9FCB-1B771760843A}"/>
              </a:ext>
            </a:extLst>
          </p:cNvPr>
          <p:cNvPicPr>
            <a:picLocks noChangeAspect="1"/>
          </p:cNvPicPr>
          <p:nvPr/>
        </p:nvPicPr>
        <p:blipFill>
          <a:blip r:embed="rId2"/>
          <a:stretch>
            <a:fillRect/>
          </a:stretch>
        </p:blipFill>
        <p:spPr>
          <a:xfrm>
            <a:off x="10359024" y="-1"/>
            <a:ext cx="1766861" cy="2116899"/>
          </a:xfrm>
          <a:prstGeom prst="rect">
            <a:avLst/>
          </a:prstGeom>
          <a:ln>
            <a:noFill/>
          </a:ln>
          <a:effectLst>
            <a:softEdge rad="112500"/>
          </a:effectLst>
        </p:spPr>
      </p:pic>
      <p:sp>
        <p:nvSpPr>
          <p:cNvPr id="8" name="CaixaDeTexto 7">
            <a:extLst>
              <a:ext uri="{FF2B5EF4-FFF2-40B4-BE49-F238E27FC236}">
                <a16:creationId xmlns:a16="http://schemas.microsoft.com/office/drawing/2014/main" id="{81BB5FAF-D586-4EF3-BEA9-353094A3C961}"/>
              </a:ext>
            </a:extLst>
          </p:cNvPr>
          <p:cNvSpPr txBox="1"/>
          <p:nvPr/>
        </p:nvSpPr>
        <p:spPr>
          <a:xfrm>
            <a:off x="964504" y="0"/>
            <a:ext cx="10760810" cy="6494085"/>
          </a:xfrm>
          <a:prstGeom prst="rect">
            <a:avLst/>
          </a:prstGeom>
          <a:noFill/>
        </p:spPr>
        <p:txBody>
          <a:bodyPr wrap="square">
            <a:spAutoFit/>
          </a:bodyPr>
          <a:lstStyle/>
          <a:p>
            <a:pPr marL="342900" indent="-342900" algn="just">
              <a:buFont typeface="Wingdings" panose="05000000000000000000" pitchFamily="2" charset="2"/>
              <a:buChar char="Ø"/>
            </a:pPr>
            <a:r>
              <a:rPr lang="pt-BR" sz="2800" b="0" i="1" u="none" strike="noStrike" baseline="0" dirty="0">
                <a:solidFill>
                  <a:srgbClr val="002060"/>
                </a:solidFill>
                <a:latin typeface="Bookman Old Style" panose="02050604050505020204" pitchFamily="18" charset="0"/>
              </a:rPr>
              <a:t>O </a:t>
            </a:r>
            <a:r>
              <a:rPr lang="pt-BR" sz="2800" b="1" i="1" u="none" strike="noStrike" baseline="0" dirty="0">
                <a:solidFill>
                  <a:srgbClr val="002060"/>
                </a:solidFill>
                <a:latin typeface="Bookman Old Style" panose="02050604050505020204" pitchFamily="18" charset="0"/>
              </a:rPr>
              <a:t>Delito de Omissão de Socorro </a:t>
            </a:r>
            <a:r>
              <a:rPr lang="pt-BR" sz="2800" b="0" i="1" u="none" strike="noStrike" baseline="0" dirty="0">
                <a:solidFill>
                  <a:srgbClr val="002060"/>
                </a:solidFill>
                <a:latin typeface="Bookman Old Style" panose="02050604050505020204" pitchFamily="18" charset="0"/>
              </a:rPr>
              <a:t>encontra-se no </a:t>
            </a:r>
            <a:r>
              <a:rPr lang="pt-BR" sz="2800" b="1" i="1" u="none" strike="noStrike" baseline="0" dirty="0">
                <a:solidFill>
                  <a:srgbClr val="002060"/>
                </a:solidFill>
                <a:latin typeface="Bookman Old Style" panose="02050604050505020204" pitchFamily="18" charset="0"/>
              </a:rPr>
              <a:t>art. </a:t>
            </a:r>
          </a:p>
          <a:p>
            <a:pPr algn="just"/>
            <a:r>
              <a:rPr lang="pt-BR" sz="2800" b="1" i="1" dirty="0">
                <a:solidFill>
                  <a:srgbClr val="002060"/>
                </a:solidFill>
                <a:latin typeface="Bookman Old Style" panose="02050604050505020204" pitchFamily="18" charset="0"/>
              </a:rPr>
              <a:t>   </a:t>
            </a:r>
            <a:r>
              <a:rPr lang="pt-BR" sz="2800" b="1" i="1" u="none" strike="noStrike" baseline="0" dirty="0">
                <a:solidFill>
                  <a:srgbClr val="002060"/>
                </a:solidFill>
                <a:latin typeface="Bookman Old Style" panose="02050604050505020204" pitchFamily="18" charset="0"/>
              </a:rPr>
              <a:t>135 do Código Penal</a:t>
            </a:r>
            <a:r>
              <a:rPr lang="pt-BR" sz="2800" b="0" i="1" u="none" strike="noStrike" baseline="0" dirty="0">
                <a:solidFill>
                  <a:srgbClr val="002060"/>
                </a:solidFill>
                <a:latin typeface="Bookman Old Style" panose="02050604050505020204" pitchFamily="18" charset="0"/>
              </a:rPr>
              <a:t> e consiste em: </a:t>
            </a:r>
            <a:endParaRPr lang="pt-BR" sz="2800" i="1" dirty="0">
              <a:solidFill>
                <a:srgbClr val="002060"/>
              </a:solidFill>
              <a:latin typeface="Bookman Old Style" panose="02050604050505020204" pitchFamily="18" charset="0"/>
            </a:endParaRPr>
          </a:p>
          <a:p>
            <a:pPr algn="just"/>
            <a:endParaRPr lang="pt-BR" sz="2400" b="0"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endParaRPr lang="pt-BR" sz="2400" b="1"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endParaRPr lang="pt-BR" sz="2400" b="1"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endParaRPr lang="pt-BR" sz="2400" b="1"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400" b="1" i="1" u="none" strike="noStrike" baseline="0" dirty="0">
                <a:solidFill>
                  <a:srgbClr val="002060"/>
                </a:solidFill>
                <a:latin typeface="Bookman Old Style" panose="02050604050505020204" pitchFamily="18" charset="0"/>
              </a:rPr>
              <a:t>Art. 135 </a:t>
            </a:r>
            <a:r>
              <a:rPr lang="pt-BR" sz="2400" b="0" i="1" u="none" strike="noStrike" baseline="0" dirty="0">
                <a:solidFill>
                  <a:srgbClr val="002060"/>
                </a:solidFill>
                <a:latin typeface="Bookman Old Style" panose="02050604050505020204" pitchFamily="18" charset="0"/>
              </a:rPr>
              <a:t>- Deixar de prestar assistência, quando possível fazê-lo sem</a:t>
            </a:r>
          </a:p>
          <a:p>
            <a:pPr algn="just"/>
            <a:r>
              <a:rPr lang="pt-BR" sz="2400" b="0" i="1" u="none" strike="noStrike" baseline="0" dirty="0">
                <a:solidFill>
                  <a:srgbClr val="002060"/>
                </a:solidFill>
                <a:latin typeface="Bookman Old Style" panose="02050604050505020204" pitchFamily="18" charset="0"/>
              </a:rPr>
              <a:t>    risco pessoal, à criança abandonada ou extraviada, ou à pessoa    </a:t>
            </a:r>
          </a:p>
          <a:p>
            <a:pPr algn="just"/>
            <a:r>
              <a:rPr lang="pt-BR" sz="2400" i="1" dirty="0">
                <a:solidFill>
                  <a:srgbClr val="002060"/>
                </a:solidFill>
                <a:latin typeface="Bookman Old Style" panose="02050604050505020204" pitchFamily="18" charset="0"/>
              </a:rPr>
              <a:t>    </a:t>
            </a:r>
            <a:r>
              <a:rPr lang="pt-BR" sz="2400" b="0" i="1" u="none" strike="noStrike" baseline="0" dirty="0">
                <a:solidFill>
                  <a:srgbClr val="002060"/>
                </a:solidFill>
                <a:latin typeface="Bookman Old Style" panose="02050604050505020204" pitchFamily="18" charset="0"/>
              </a:rPr>
              <a:t>inválida ou ferida, ao desamparo ou em grave e iminente perigo; ou    </a:t>
            </a:r>
          </a:p>
          <a:p>
            <a:pPr algn="just"/>
            <a:r>
              <a:rPr lang="pt-BR" sz="2400" i="1" dirty="0">
                <a:solidFill>
                  <a:srgbClr val="002060"/>
                </a:solidFill>
                <a:latin typeface="Bookman Old Style" panose="02050604050505020204" pitchFamily="18" charset="0"/>
              </a:rPr>
              <a:t>    </a:t>
            </a:r>
            <a:r>
              <a:rPr lang="pt-BR" sz="2400" b="0" i="1" u="none" strike="noStrike" baseline="0" dirty="0">
                <a:solidFill>
                  <a:srgbClr val="002060"/>
                </a:solidFill>
                <a:latin typeface="Bookman Old Style" panose="02050604050505020204" pitchFamily="18" charset="0"/>
              </a:rPr>
              <a:t>não pedir, nesses casos, o socorro da autoridade pública: </a:t>
            </a:r>
            <a:r>
              <a:rPr lang="pt-BR" sz="2400" b="1" i="1" u="none" strike="noStrike" baseline="0" dirty="0">
                <a:solidFill>
                  <a:srgbClr val="002060"/>
                </a:solidFill>
                <a:latin typeface="Bookman Old Style" panose="02050604050505020204" pitchFamily="18" charset="0"/>
              </a:rPr>
              <a:t>Pena -  </a:t>
            </a:r>
          </a:p>
          <a:p>
            <a:pPr algn="just"/>
            <a:r>
              <a:rPr lang="pt-BR" sz="2400" b="1" i="1" dirty="0">
                <a:solidFill>
                  <a:srgbClr val="002060"/>
                </a:solidFill>
                <a:latin typeface="Bookman Old Style" panose="02050604050505020204" pitchFamily="18" charset="0"/>
              </a:rPr>
              <a:t>   </a:t>
            </a:r>
            <a:r>
              <a:rPr lang="pt-BR" sz="2400" b="1" i="1" u="none" strike="noStrike" baseline="0" dirty="0">
                <a:solidFill>
                  <a:srgbClr val="002060"/>
                </a:solidFill>
                <a:latin typeface="Bookman Old Style" panose="02050604050505020204" pitchFamily="18" charset="0"/>
              </a:rPr>
              <a:t>detenção, de um a seis meses, ou multa. </a:t>
            </a:r>
          </a:p>
          <a:p>
            <a:pPr marL="342900" indent="-342900" algn="just">
              <a:buFont typeface="Wingdings" panose="05000000000000000000" pitchFamily="2" charset="2"/>
              <a:buChar char="Ø"/>
            </a:pPr>
            <a:endParaRPr lang="pt-BR" sz="2400" b="1"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endParaRPr lang="pt-BR" sz="2400" b="1"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endParaRPr lang="pt-BR" sz="2400" b="1" i="1" u="none" strike="noStrike" baseline="0" dirty="0">
              <a:solidFill>
                <a:srgbClr val="002060"/>
              </a:solidFill>
              <a:latin typeface="Bookman Old Style" panose="02050604050505020204" pitchFamily="18" charset="0"/>
            </a:endParaRPr>
          </a:p>
          <a:p>
            <a:pPr marL="342900" indent="-342900" algn="just">
              <a:buFont typeface="Wingdings" panose="05000000000000000000" pitchFamily="2" charset="2"/>
              <a:buChar char="Ø"/>
            </a:pPr>
            <a:r>
              <a:rPr lang="pt-BR" sz="2400" b="1" i="1" u="none" strike="noStrike" baseline="0" dirty="0">
                <a:solidFill>
                  <a:srgbClr val="002060"/>
                </a:solidFill>
                <a:latin typeface="Bookman Old Style" panose="02050604050505020204" pitchFamily="18" charset="0"/>
              </a:rPr>
              <a:t>Parágrafo único </a:t>
            </a:r>
            <a:r>
              <a:rPr lang="pt-BR" sz="2400" b="0" i="1" u="none" strike="noStrike" baseline="0" dirty="0">
                <a:solidFill>
                  <a:srgbClr val="002060"/>
                </a:solidFill>
                <a:latin typeface="Bookman Old Style" panose="02050604050505020204" pitchFamily="18" charset="0"/>
              </a:rPr>
              <a:t>- A pena é aumentada de metade, se da omissão </a:t>
            </a:r>
          </a:p>
          <a:p>
            <a:pPr algn="just"/>
            <a:r>
              <a:rPr lang="pt-BR" sz="2400" b="0" i="1" u="none" strike="noStrike" baseline="0" dirty="0">
                <a:solidFill>
                  <a:srgbClr val="002060"/>
                </a:solidFill>
                <a:latin typeface="Bookman Old Style" panose="02050604050505020204" pitchFamily="18" charset="0"/>
              </a:rPr>
              <a:t>    resulta lesão corporal de natureza grave, e triplicada, se resulta a </a:t>
            </a:r>
          </a:p>
          <a:p>
            <a:pPr algn="just"/>
            <a:r>
              <a:rPr lang="pt-BR" sz="2400" b="0" i="1" u="none" strike="noStrike" baseline="0" dirty="0">
                <a:solidFill>
                  <a:srgbClr val="002060"/>
                </a:solidFill>
                <a:latin typeface="Bookman Old Style" panose="02050604050505020204" pitchFamily="18" charset="0"/>
              </a:rPr>
              <a:t>    morte. </a:t>
            </a:r>
            <a:endParaRPr lang="pt-BR" sz="2400" i="1" dirty="0">
              <a:solidFill>
                <a:srgbClr val="002060"/>
              </a:solidFill>
              <a:latin typeface="Bookman Old Style" panose="02050604050505020204" pitchFamily="18" charset="0"/>
            </a:endParaRPr>
          </a:p>
        </p:txBody>
      </p:sp>
      <p:pic>
        <p:nvPicPr>
          <p:cNvPr id="9" name="Imagem 8">
            <a:extLst>
              <a:ext uri="{FF2B5EF4-FFF2-40B4-BE49-F238E27FC236}">
                <a16:creationId xmlns:a16="http://schemas.microsoft.com/office/drawing/2014/main" id="{561B83FB-354D-4562-9487-A8BB2EEA0DB7}"/>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1" name="Espaço Reservado para Conteúdo 5">
            <a:extLst>
              <a:ext uri="{FF2B5EF4-FFF2-40B4-BE49-F238E27FC236}">
                <a16:creationId xmlns:a16="http://schemas.microsoft.com/office/drawing/2014/main" id="{3C41A3EF-C9E0-4DE8-ADC2-9F16ED02098D}"/>
              </a:ext>
            </a:extLst>
          </p:cNvPr>
          <p:cNvPicPr>
            <a:picLocks noChangeAspect="1"/>
          </p:cNvPicPr>
          <p:nvPr/>
        </p:nvPicPr>
        <p:blipFill rotWithShape="1">
          <a:blip r:embed="rId4">
            <a:clrChange>
              <a:clrFrom>
                <a:srgbClr val="FFFEE8"/>
              </a:clrFrom>
              <a:clrTo>
                <a:srgbClr val="FFFEE8">
                  <a:alpha val="0"/>
                </a:srgbClr>
              </a:clrTo>
            </a:clrChange>
            <a:extLst>
              <a:ext uri="{BEBA8EAE-BF5A-486C-A8C5-ECC9F3942E4B}">
                <a14:imgProps xmlns:a14="http://schemas.microsoft.com/office/drawing/2010/main">
                  <a14:imgLayer r:embed="rId5">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12002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1A93A08-D7CB-49A3-8817-2DFE8D3403BE}"/>
              </a:ext>
            </a:extLst>
          </p:cNvPr>
          <p:cNvSpPr txBox="1"/>
          <p:nvPr/>
        </p:nvSpPr>
        <p:spPr>
          <a:xfrm>
            <a:off x="972286" y="0"/>
            <a:ext cx="11102803" cy="6125203"/>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É importante observar que o próprio texto da Lei deixa claro que o crime somente existe quando há possibilidade de fazer o socorro e a pessoa simplesmente deixou de agir. Nos casos em que o socorrista corre risco de vida ou não dispões dos equipamentos necessários, não há o que se falar em omissão de socorro.</a:t>
            </a:r>
          </a:p>
          <a:p>
            <a:pPr marL="285750" indent="-28575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Por outro lado, deixa expresso que a falta de comunicação a um órgão público competente para efetuar o socorro já incorre no crime, pois se o local oferece risco de vida ao socorrista, nada há que se falar, mas se há algum meio de comunicação (celular, telefone público, rádio ou simplesmente outras pessoas passando pelo local) é obrigatório que o socorrista chame por ajuda especializada.</a:t>
            </a:r>
            <a:endParaRPr lang="pt-BR" sz="2400" i="1" dirty="0">
              <a:solidFill>
                <a:srgbClr val="002060"/>
              </a:solidFill>
              <a:latin typeface="Bookman Old Style" panose="02050604050505020204" pitchFamily="18" charset="0"/>
            </a:endParaRPr>
          </a:p>
        </p:txBody>
      </p:sp>
      <p:pic>
        <p:nvPicPr>
          <p:cNvPr id="8" name="Imagem 7">
            <a:extLst>
              <a:ext uri="{FF2B5EF4-FFF2-40B4-BE49-F238E27FC236}">
                <a16:creationId xmlns:a16="http://schemas.microsoft.com/office/drawing/2014/main" id="{F99A5DE1-9A0A-4565-9BF4-2DD4A71E885B}"/>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9" name="Espaço Reservado para Conteúdo 5">
            <a:extLst>
              <a:ext uri="{FF2B5EF4-FFF2-40B4-BE49-F238E27FC236}">
                <a16:creationId xmlns:a16="http://schemas.microsoft.com/office/drawing/2014/main" id="{38D8038D-B044-4913-9321-CB329370C7BD}"/>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48174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B42C7-C126-4A5A-BF67-C729CD2B5416}"/>
              </a:ext>
            </a:extLst>
          </p:cNvPr>
          <p:cNvSpPr>
            <a:spLocks noGrp="1"/>
          </p:cNvSpPr>
          <p:nvPr>
            <p:ph type="title"/>
          </p:nvPr>
        </p:nvSpPr>
        <p:spPr>
          <a:xfrm>
            <a:off x="944773" y="3235"/>
            <a:ext cx="9314044" cy="1280890"/>
          </a:xfrm>
        </p:spPr>
        <p:txBody>
          <a:bodyPr>
            <a:noAutofit/>
          </a:bodyPr>
          <a:lstStyle/>
          <a:p>
            <a:pPr marL="571500" indent="-571500">
              <a:buFont typeface="Wingdings" panose="05000000000000000000" pitchFamily="2" charset="2"/>
              <a:buChar char="v"/>
            </a:pPr>
            <a:r>
              <a:rPr lang="pt-BR" sz="4000" b="1" i="1" u="none" strike="noStrike" baseline="0" dirty="0">
                <a:solidFill>
                  <a:srgbClr val="C00000"/>
                </a:solidFill>
                <a:latin typeface="Bookman Old Style" panose="02050604050505020204" pitchFamily="18" charset="0"/>
              </a:rPr>
              <a:t>Conceito e Atribuições Direito e Deveres no Primeiros Socorros </a:t>
            </a:r>
            <a:endParaRPr lang="pt-BR" sz="4000" dirty="0">
              <a:solidFill>
                <a:srgbClr val="C00000"/>
              </a:solidFill>
              <a:latin typeface="Bookman Old Style" panose="02050604050505020204" pitchFamily="18" charset="0"/>
            </a:endParaRPr>
          </a:p>
        </p:txBody>
      </p:sp>
      <p:pic>
        <p:nvPicPr>
          <p:cNvPr id="8" name="Imagem 7">
            <a:extLst>
              <a:ext uri="{FF2B5EF4-FFF2-40B4-BE49-F238E27FC236}">
                <a16:creationId xmlns:a16="http://schemas.microsoft.com/office/drawing/2014/main" id="{1905D8C4-A08F-4D77-8774-FB89327AED8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380" y="2009844"/>
            <a:ext cx="1670886" cy="2838312"/>
          </a:xfrm>
          <a:prstGeom prst="rect">
            <a:avLst/>
          </a:prstGeom>
        </p:spPr>
      </p:pic>
      <p:sp>
        <p:nvSpPr>
          <p:cNvPr id="10" name="CaixaDeTexto 9">
            <a:extLst>
              <a:ext uri="{FF2B5EF4-FFF2-40B4-BE49-F238E27FC236}">
                <a16:creationId xmlns:a16="http://schemas.microsoft.com/office/drawing/2014/main" id="{378C9931-FD37-4C91-8345-9F1E3230BDF9}"/>
              </a:ext>
            </a:extLst>
          </p:cNvPr>
          <p:cNvSpPr txBox="1"/>
          <p:nvPr/>
        </p:nvSpPr>
        <p:spPr>
          <a:xfrm>
            <a:off x="1084272" y="1172772"/>
            <a:ext cx="10790402" cy="4826449"/>
          </a:xfrm>
          <a:prstGeom prst="rect">
            <a:avLst/>
          </a:prstGeom>
          <a:noFill/>
        </p:spPr>
        <p:txBody>
          <a:bodyPr wrap="square">
            <a:spAutoFit/>
          </a:bodyPr>
          <a:lstStyle/>
          <a:p>
            <a:pPr marL="457200" indent="-457200" algn="just">
              <a:lnSpc>
                <a:spcPct val="150000"/>
              </a:lnSpc>
              <a:buFont typeface="Wingdings" panose="05000000000000000000" pitchFamily="2" charset="2"/>
              <a:buChar char="Ø"/>
            </a:pPr>
            <a:r>
              <a:rPr lang="pt-BR" sz="2600" b="0" i="1" u="none" strike="noStrike" baseline="0" dirty="0">
                <a:solidFill>
                  <a:srgbClr val="002060"/>
                </a:solidFill>
                <a:latin typeface="Bookman Old Style" panose="02050604050505020204" pitchFamily="18" charset="0"/>
              </a:rPr>
              <a:t>A atividade de </a:t>
            </a:r>
            <a:r>
              <a:rPr lang="pt-BR" sz="2600" b="1" i="1" u="none" strike="noStrike" baseline="0" dirty="0">
                <a:solidFill>
                  <a:srgbClr val="002060"/>
                </a:solidFill>
                <a:latin typeface="Bookman Old Style" panose="02050604050505020204" pitchFamily="18" charset="0"/>
              </a:rPr>
              <a:t>Socorrista de Resgate</a:t>
            </a:r>
            <a:r>
              <a:rPr lang="pt-BR" sz="2600" b="0" i="1" u="none" strike="noStrike" baseline="0" dirty="0">
                <a:solidFill>
                  <a:srgbClr val="002060"/>
                </a:solidFill>
                <a:latin typeface="Bookman Old Style" panose="02050604050505020204" pitchFamily="18" charset="0"/>
              </a:rPr>
              <a:t>, realizada pela quase totalidade dos corpos de bombeiros do Brasil, é regida por algumas </a:t>
            </a:r>
            <a:r>
              <a:rPr lang="pt-BR" sz="2600" b="1" i="1" u="none" strike="noStrike" baseline="0" dirty="0">
                <a:solidFill>
                  <a:srgbClr val="002060"/>
                </a:solidFill>
                <a:latin typeface="Bookman Old Style" panose="02050604050505020204" pitchFamily="18" charset="0"/>
              </a:rPr>
              <a:t>normas de órgãos ligados à área de saúde</a:t>
            </a:r>
            <a:r>
              <a:rPr lang="pt-BR" sz="2600" b="0" i="1" u="none" strike="noStrike" baseline="0" dirty="0">
                <a:solidFill>
                  <a:srgbClr val="002060"/>
                </a:solidFill>
                <a:latin typeface="Bookman Old Style" panose="02050604050505020204" pitchFamily="18" charset="0"/>
              </a:rPr>
              <a:t>. </a:t>
            </a:r>
          </a:p>
          <a:p>
            <a:pPr marL="457200" indent="-457200" algn="just">
              <a:lnSpc>
                <a:spcPct val="150000"/>
              </a:lnSpc>
              <a:buFont typeface="Wingdings" panose="05000000000000000000" pitchFamily="2" charset="2"/>
              <a:buChar char="Ø"/>
            </a:pPr>
            <a:endParaRPr lang="pt-BR" sz="2600" i="1" dirty="0">
              <a:solidFill>
                <a:srgbClr val="002060"/>
              </a:solidFill>
              <a:latin typeface="Bookman Old Style" panose="02050604050505020204" pitchFamily="18" charset="0"/>
            </a:endParaRPr>
          </a:p>
          <a:p>
            <a:pPr marL="457200" indent="-457200" algn="just">
              <a:lnSpc>
                <a:spcPct val="150000"/>
              </a:lnSpc>
              <a:buFont typeface="Wingdings" panose="05000000000000000000" pitchFamily="2" charset="2"/>
              <a:buChar char="Ø"/>
            </a:pPr>
            <a:r>
              <a:rPr lang="pt-BR" sz="2600" b="0" i="1" u="none" strike="noStrike" baseline="0" dirty="0">
                <a:solidFill>
                  <a:srgbClr val="002060"/>
                </a:solidFill>
                <a:latin typeface="Bookman Old Style" panose="02050604050505020204" pitchFamily="18" charset="0"/>
              </a:rPr>
              <a:t>Pois é, não consistem em legislações oriundas do meio militar. Tal fato se justifica pois, na doutrina moderna, o </a:t>
            </a:r>
            <a:r>
              <a:rPr lang="pt-BR" sz="2600" b="1" i="1" u="none" strike="noStrike" baseline="0" dirty="0">
                <a:solidFill>
                  <a:srgbClr val="002060"/>
                </a:solidFill>
                <a:latin typeface="Bookman Old Style" panose="02050604050505020204" pitchFamily="18" charset="0"/>
              </a:rPr>
              <a:t>Atendimento Pré-Hospitalar se enquadra como atividade pertinente à área médica</a:t>
            </a:r>
            <a:r>
              <a:rPr lang="pt-BR" sz="2600" b="0" i="1" u="none" strike="noStrike" baseline="0" dirty="0">
                <a:solidFill>
                  <a:srgbClr val="002060"/>
                </a:solidFill>
                <a:latin typeface="Bookman Old Style" panose="02050604050505020204" pitchFamily="18" charset="0"/>
              </a:rPr>
              <a:t>. </a:t>
            </a:r>
            <a:endParaRPr lang="pt-BR" sz="2600" i="1" dirty="0">
              <a:solidFill>
                <a:srgbClr val="002060"/>
              </a:solidFill>
              <a:latin typeface="Bookman Old Style" panose="02050604050505020204" pitchFamily="18" charset="0"/>
            </a:endParaRPr>
          </a:p>
        </p:txBody>
      </p:sp>
      <p:pic>
        <p:nvPicPr>
          <p:cNvPr id="11" name="Imagem 10">
            <a:extLst>
              <a:ext uri="{FF2B5EF4-FFF2-40B4-BE49-F238E27FC236}">
                <a16:creationId xmlns:a16="http://schemas.microsoft.com/office/drawing/2014/main" id="{6A96AAB4-1C35-42AF-A8E1-F88E6C2CBF1B}"/>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2" name="Espaço Reservado para Conteúdo 5">
            <a:extLst>
              <a:ext uri="{FF2B5EF4-FFF2-40B4-BE49-F238E27FC236}">
                <a16:creationId xmlns:a16="http://schemas.microsoft.com/office/drawing/2014/main" id="{899FB876-6633-4F02-BEE5-97D83306D125}"/>
              </a:ext>
            </a:extLst>
          </p:cNvPr>
          <p:cNvPicPr>
            <a:picLocks noChangeAspect="1"/>
          </p:cNvPicPr>
          <p:nvPr/>
        </p:nvPicPr>
        <p:blipFill rotWithShape="1">
          <a:blip r:embed="rId4">
            <a:clrChange>
              <a:clrFrom>
                <a:srgbClr val="FFFEE8"/>
              </a:clrFrom>
              <a:clrTo>
                <a:srgbClr val="FFFEE8">
                  <a:alpha val="0"/>
                </a:srgbClr>
              </a:clrTo>
            </a:clrChange>
            <a:extLst>
              <a:ext uri="{BEBA8EAE-BF5A-486C-A8C5-ECC9F3942E4B}">
                <a14:imgProps xmlns:a14="http://schemas.microsoft.com/office/drawing/2010/main">
                  <a14:imgLayer r:embed="rId5">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308328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1C4A7F6C-1C58-4374-ADD2-6BA6E03B48DC}"/>
              </a:ext>
            </a:extLst>
          </p:cNvPr>
          <p:cNvSpPr txBox="1"/>
          <p:nvPr/>
        </p:nvSpPr>
        <p:spPr>
          <a:xfrm>
            <a:off x="926430" y="0"/>
            <a:ext cx="10998347" cy="5569025"/>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Tal legislação aborda questões que vão desde a organização do serviço de atendimento pré-hospitalar, composição padrão das viaturas em todos os seus tipos, aspectos pertinentes à formação do socorrista, atuação e perfil de todos os profissionais que atuam neste segmento etc. </a:t>
            </a:r>
          </a:p>
          <a:p>
            <a:pPr marL="342900" indent="-342900" algn="just">
              <a:lnSpc>
                <a:spcPct val="150000"/>
              </a:lnSpc>
              <a:buFont typeface="Wingdings" panose="05000000000000000000" pitchFamily="2" charset="2"/>
              <a:buChar char="Ø"/>
            </a:pPr>
            <a:endParaRPr lang="pt-BR" sz="2400" i="1" dirty="0">
              <a:solidFill>
                <a:srgbClr val="002060"/>
              </a:solidFill>
              <a:latin typeface="Bookman Old Style" panose="02050604050505020204" pitchFamily="18" charset="0"/>
            </a:endParaRPr>
          </a:p>
          <a:p>
            <a:pPr marL="342900" indent="-342900" algn="just">
              <a:lnSpc>
                <a:spcPct val="150000"/>
              </a:lnSpc>
              <a:buFont typeface="Wingdings" panose="05000000000000000000" pitchFamily="2" charset="2"/>
              <a:buChar char="Ø"/>
            </a:pPr>
            <a:r>
              <a:rPr lang="pt-BR" sz="2400" b="0" i="1" u="none" strike="noStrike" baseline="0" dirty="0">
                <a:solidFill>
                  <a:srgbClr val="002060"/>
                </a:solidFill>
                <a:latin typeface="Bookman Old Style" panose="02050604050505020204" pitchFamily="18" charset="0"/>
              </a:rPr>
              <a:t>Segue o embasamento legal dado ao APH no Brasil pelo Ministério da Saúde, baseado na </a:t>
            </a:r>
            <a:r>
              <a:rPr lang="pt-BR" sz="2400" b="1" i="1" u="none" strike="noStrike" baseline="0" dirty="0">
                <a:solidFill>
                  <a:srgbClr val="002060"/>
                </a:solidFill>
                <a:latin typeface="Bookman Old Style" panose="02050604050505020204" pitchFamily="18" charset="0"/>
              </a:rPr>
              <a:t>Portaria nº 2048/ GM, </a:t>
            </a:r>
            <a:r>
              <a:rPr lang="pt-BR" sz="2400" b="0" i="1" u="none" strike="noStrike" baseline="0" dirty="0">
                <a:solidFill>
                  <a:srgbClr val="002060"/>
                </a:solidFill>
                <a:latin typeface="Bookman Old Style" panose="02050604050505020204" pitchFamily="18" charset="0"/>
              </a:rPr>
              <a:t>que aprova o </a:t>
            </a:r>
            <a:r>
              <a:rPr lang="pt-BR" sz="2400" b="1" i="1" u="none" strike="noStrike" baseline="0" dirty="0">
                <a:solidFill>
                  <a:srgbClr val="002060"/>
                </a:solidFill>
                <a:latin typeface="Bookman Old Style" panose="02050604050505020204" pitchFamily="18" charset="0"/>
              </a:rPr>
              <a:t>Regulamento Técnico dos Sistemas Estaduais de Urgência e Emergência. </a:t>
            </a:r>
            <a:endParaRPr lang="pt-BR" sz="2400" b="0" i="0" u="none" strike="noStrike" baseline="0" dirty="0">
              <a:solidFill>
                <a:srgbClr val="002060"/>
              </a:solidFill>
              <a:latin typeface="Bookman Old Style" panose="02050604050505020204" pitchFamily="18" charset="0"/>
            </a:endParaRPr>
          </a:p>
        </p:txBody>
      </p:sp>
      <p:pic>
        <p:nvPicPr>
          <p:cNvPr id="5" name="Imagem 4">
            <a:extLst>
              <a:ext uri="{FF2B5EF4-FFF2-40B4-BE49-F238E27FC236}">
                <a16:creationId xmlns:a16="http://schemas.microsoft.com/office/drawing/2014/main" id="{45FE959F-A3DC-40D3-98E4-75DB0BDBF4A1}"/>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7" name="Espaço Reservado para Conteúdo 5">
            <a:extLst>
              <a:ext uri="{FF2B5EF4-FFF2-40B4-BE49-F238E27FC236}">
                <a16:creationId xmlns:a16="http://schemas.microsoft.com/office/drawing/2014/main" id="{E7E0EAD9-1DE0-4DCD-8715-7B9060E5823D}"/>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96227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7FA4E448-4498-4165-88AA-20FC780E8FCB}"/>
              </a:ext>
            </a:extLst>
          </p:cNvPr>
          <p:cNvSpPr txBox="1"/>
          <p:nvPr/>
        </p:nvSpPr>
        <p:spPr>
          <a:xfrm>
            <a:off x="799123" y="12526"/>
            <a:ext cx="11392877" cy="707886"/>
          </a:xfrm>
          <a:prstGeom prst="rect">
            <a:avLst/>
          </a:prstGeom>
          <a:noFill/>
        </p:spPr>
        <p:txBody>
          <a:bodyPr wrap="square">
            <a:spAutoFit/>
          </a:bodyPr>
          <a:lstStyle/>
          <a:p>
            <a:pPr marL="571500" indent="-571500">
              <a:buFont typeface="Wingdings" panose="05000000000000000000" pitchFamily="2" charset="2"/>
              <a:buChar char="v"/>
            </a:pPr>
            <a:r>
              <a:rPr lang="pt-BR" sz="4000" b="1" i="1" u="none" strike="noStrike" baseline="0" dirty="0">
                <a:solidFill>
                  <a:srgbClr val="C00000"/>
                </a:solidFill>
                <a:effectLst>
                  <a:outerShdw blurRad="38100" dist="38100" dir="2700000" algn="tl">
                    <a:srgbClr val="000000">
                      <a:alpha val="43137"/>
                    </a:srgbClr>
                  </a:outerShdw>
                </a:effectLst>
                <a:latin typeface="Bookman Old Style" panose="02050604050505020204" pitchFamily="18" charset="0"/>
              </a:rPr>
              <a:t>Responsabilidade Legal do Socorrista </a:t>
            </a:r>
            <a:endParaRPr lang="pt-BR" sz="4000" dirty="0">
              <a:solidFill>
                <a:srgbClr val="C00000"/>
              </a:solidFill>
              <a:effectLst>
                <a:outerShdw blurRad="38100" dist="38100" dir="2700000" algn="tl">
                  <a:srgbClr val="000000">
                    <a:alpha val="43137"/>
                  </a:srgbClr>
                </a:outerShdw>
              </a:effectLst>
              <a:latin typeface="Bookman Old Style" panose="02050604050505020204" pitchFamily="18" charset="0"/>
            </a:endParaRPr>
          </a:p>
        </p:txBody>
      </p:sp>
      <p:sp>
        <p:nvSpPr>
          <p:cNvPr id="8" name="CaixaDeTexto 7">
            <a:extLst>
              <a:ext uri="{FF2B5EF4-FFF2-40B4-BE49-F238E27FC236}">
                <a16:creationId xmlns:a16="http://schemas.microsoft.com/office/drawing/2014/main" id="{78C033AF-7731-4184-9ED8-06441A0B3870}"/>
              </a:ext>
            </a:extLst>
          </p:cNvPr>
          <p:cNvSpPr txBox="1"/>
          <p:nvPr/>
        </p:nvSpPr>
        <p:spPr>
          <a:xfrm>
            <a:off x="1102290" y="702186"/>
            <a:ext cx="11089710" cy="2246897"/>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lang="pt-BR" sz="2400" i="1" u="none" strike="noStrike" baseline="0" dirty="0">
                <a:solidFill>
                  <a:srgbClr val="002060"/>
                </a:solidFill>
                <a:latin typeface="Bookman Old Style" panose="02050604050505020204" pitchFamily="18" charset="0"/>
              </a:rPr>
              <a:t>A Responsabilidade Profissional é uma Obrigação atribuída a toda pessoa que exerce uma Arte ou Profissão, ou seja, a de responder perante a Justiça pela Omissão e pelos Atos Prejudiciais resultante de suas Atividades. </a:t>
            </a:r>
            <a:endParaRPr lang="pt-BR" sz="2400" dirty="0">
              <a:solidFill>
                <a:srgbClr val="002060"/>
              </a:solidFill>
              <a:latin typeface="Bookman Old Style" panose="02050604050505020204" pitchFamily="18" charset="0"/>
            </a:endParaRPr>
          </a:p>
        </p:txBody>
      </p:sp>
      <p:sp>
        <p:nvSpPr>
          <p:cNvPr id="9" name="Retângulo: Cantos Arredondados 8">
            <a:extLst>
              <a:ext uri="{FF2B5EF4-FFF2-40B4-BE49-F238E27FC236}">
                <a16:creationId xmlns:a16="http://schemas.microsoft.com/office/drawing/2014/main" id="{350301A1-60CB-4785-A062-6EEA21920D3F}"/>
              </a:ext>
            </a:extLst>
          </p:cNvPr>
          <p:cNvSpPr/>
          <p:nvPr/>
        </p:nvSpPr>
        <p:spPr>
          <a:xfrm>
            <a:off x="450573" y="2994991"/>
            <a:ext cx="3180522" cy="132521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a:ln w="0"/>
                <a:solidFill>
                  <a:schemeClr val="tx1"/>
                </a:solidFill>
                <a:effectLst>
                  <a:outerShdw blurRad="38100" dist="25400" dir="5400000" algn="ctr" rotWithShape="0">
                    <a:srgbClr val="6E747A">
                      <a:alpha val="43000"/>
                    </a:srgbClr>
                  </a:outerShdw>
                </a:effectLst>
                <a:latin typeface="Bookman Old Style" panose="02050604050505020204" pitchFamily="18" charset="0"/>
              </a:rPr>
              <a:t>IMPERICIA</a:t>
            </a:r>
          </a:p>
        </p:txBody>
      </p:sp>
      <p:sp>
        <p:nvSpPr>
          <p:cNvPr id="10" name="Retângulo: Cantos Arredondados 9">
            <a:extLst>
              <a:ext uri="{FF2B5EF4-FFF2-40B4-BE49-F238E27FC236}">
                <a16:creationId xmlns:a16="http://schemas.microsoft.com/office/drawing/2014/main" id="{9A185537-E901-4F39-849B-D15D73ED4C7D}"/>
              </a:ext>
            </a:extLst>
          </p:cNvPr>
          <p:cNvSpPr/>
          <p:nvPr/>
        </p:nvSpPr>
        <p:spPr>
          <a:xfrm>
            <a:off x="7229060" y="5532783"/>
            <a:ext cx="3180522" cy="132521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a:ln w="0"/>
                <a:solidFill>
                  <a:schemeClr val="tx1"/>
                </a:solidFill>
                <a:effectLst>
                  <a:outerShdw blurRad="38100" dist="25400" dir="5400000" algn="ctr" rotWithShape="0">
                    <a:srgbClr val="6E747A">
                      <a:alpha val="43000"/>
                    </a:srgbClr>
                  </a:outerShdw>
                </a:effectLst>
                <a:latin typeface="Bookman Old Style" panose="02050604050505020204" pitchFamily="18" charset="0"/>
              </a:rPr>
              <a:t>NEGLIGÊNCIA</a:t>
            </a:r>
          </a:p>
        </p:txBody>
      </p:sp>
      <p:sp>
        <p:nvSpPr>
          <p:cNvPr id="11" name="Retângulo: Cantos Arredondados 10">
            <a:extLst>
              <a:ext uri="{FF2B5EF4-FFF2-40B4-BE49-F238E27FC236}">
                <a16:creationId xmlns:a16="http://schemas.microsoft.com/office/drawing/2014/main" id="{713A1425-1F77-4BB8-9A20-D52BDDB0A3F2}"/>
              </a:ext>
            </a:extLst>
          </p:cNvPr>
          <p:cNvSpPr/>
          <p:nvPr/>
        </p:nvSpPr>
        <p:spPr>
          <a:xfrm>
            <a:off x="3803375" y="4267200"/>
            <a:ext cx="3180522" cy="132521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a:ln w="0"/>
                <a:solidFill>
                  <a:schemeClr val="tx1"/>
                </a:solidFill>
                <a:effectLst>
                  <a:outerShdw blurRad="38100" dist="25400" dir="5400000" algn="ctr" rotWithShape="0">
                    <a:srgbClr val="6E747A">
                      <a:alpha val="43000"/>
                    </a:srgbClr>
                  </a:outerShdw>
                </a:effectLst>
                <a:latin typeface="Bookman Old Style" panose="02050604050505020204" pitchFamily="18" charset="0"/>
              </a:rPr>
              <a:t>IMPRUDÊNCIA</a:t>
            </a:r>
          </a:p>
        </p:txBody>
      </p:sp>
      <p:pic>
        <p:nvPicPr>
          <p:cNvPr id="13" name="Imagem 12">
            <a:extLst>
              <a:ext uri="{FF2B5EF4-FFF2-40B4-BE49-F238E27FC236}">
                <a16:creationId xmlns:a16="http://schemas.microsoft.com/office/drawing/2014/main" id="{5507368A-27D8-48D4-958E-EDB6C42FC24F}"/>
              </a:ext>
            </a:extLst>
          </p:cNvPr>
          <p:cNvPicPr>
            <a:picLocks noChangeAspect="1"/>
          </p:cNvPicPr>
          <p:nvPr/>
        </p:nvPicPr>
        <p:blipFill>
          <a:blip r:embed="rId2"/>
          <a:stretch>
            <a:fillRect/>
          </a:stretch>
        </p:blipFill>
        <p:spPr>
          <a:xfrm>
            <a:off x="7239305" y="2690192"/>
            <a:ext cx="4849039" cy="2526146"/>
          </a:xfrm>
          <a:prstGeom prst="rect">
            <a:avLst/>
          </a:prstGeom>
          <a:ln>
            <a:noFill/>
          </a:ln>
          <a:effectLst>
            <a:softEdge rad="112500"/>
          </a:effectLst>
        </p:spPr>
      </p:pic>
      <p:pic>
        <p:nvPicPr>
          <p:cNvPr id="12" name="Imagem 11">
            <a:extLst>
              <a:ext uri="{FF2B5EF4-FFF2-40B4-BE49-F238E27FC236}">
                <a16:creationId xmlns:a16="http://schemas.microsoft.com/office/drawing/2014/main" id="{29F1DBED-C4CE-49FC-AF10-5E71C79AF52F}"/>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16" name="Espaço Reservado para Conteúdo 5">
            <a:extLst>
              <a:ext uri="{FF2B5EF4-FFF2-40B4-BE49-F238E27FC236}">
                <a16:creationId xmlns:a16="http://schemas.microsoft.com/office/drawing/2014/main" id="{6D21B75B-0887-49D2-9959-87D67FFAEBD1}"/>
              </a:ext>
            </a:extLst>
          </p:cNvPr>
          <p:cNvPicPr>
            <a:picLocks noChangeAspect="1"/>
          </p:cNvPicPr>
          <p:nvPr/>
        </p:nvPicPr>
        <p:blipFill rotWithShape="1">
          <a:blip r:embed="rId4">
            <a:clrChange>
              <a:clrFrom>
                <a:srgbClr val="FFFEE8"/>
              </a:clrFrom>
              <a:clrTo>
                <a:srgbClr val="FFFEE8">
                  <a:alpha val="0"/>
                </a:srgbClr>
              </a:clrTo>
            </a:clrChange>
            <a:extLst>
              <a:ext uri="{BEBA8EAE-BF5A-486C-A8C5-ECC9F3942E4B}">
                <a14:imgProps xmlns:a14="http://schemas.microsoft.com/office/drawing/2010/main">
                  <a14:imgLayer r:embed="rId5">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189574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8A987128-675D-4B9A-B83D-34F73E88BADC}"/>
              </a:ext>
            </a:extLst>
          </p:cNvPr>
          <p:cNvSpPr txBox="1"/>
          <p:nvPr/>
        </p:nvSpPr>
        <p:spPr>
          <a:xfrm>
            <a:off x="805426" y="0"/>
            <a:ext cx="11181981" cy="6626942"/>
          </a:xfrm>
          <a:prstGeom prst="rect">
            <a:avLst/>
          </a:prstGeom>
          <a:noFill/>
        </p:spPr>
        <p:txBody>
          <a:bodyPr wrap="square">
            <a:spAutoFit/>
          </a:bodyPr>
          <a:lstStyle/>
          <a:p>
            <a:pPr marL="457200" indent="-457200" algn="just">
              <a:lnSpc>
                <a:spcPct val="150000"/>
              </a:lnSpc>
              <a:buFont typeface="Wingdings" panose="05000000000000000000" pitchFamily="2" charset="2"/>
              <a:buChar char="Ø"/>
            </a:pPr>
            <a:r>
              <a:rPr lang="pt-BR" sz="2500" b="1" i="1" u="none" strike="noStrike" baseline="0" dirty="0">
                <a:solidFill>
                  <a:srgbClr val="00B050"/>
                </a:solidFill>
                <a:effectLst>
                  <a:outerShdw blurRad="38100" dist="38100" dir="2700000" algn="tl">
                    <a:srgbClr val="000000">
                      <a:alpha val="43137"/>
                    </a:srgbClr>
                  </a:outerShdw>
                </a:effectLst>
                <a:latin typeface="Bookman Old Style" panose="02050604050505020204" pitchFamily="18" charset="0"/>
              </a:rPr>
              <a:t>Imperícia:</a:t>
            </a:r>
            <a:r>
              <a:rPr lang="pt-BR" sz="2500" b="1" i="1" u="none" strike="noStrike" baseline="0" dirty="0">
                <a:solidFill>
                  <a:srgbClr val="00B050"/>
                </a:solidFill>
                <a:latin typeface="Bookman Old Style" panose="02050604050505020204" pitchFamily="18" charset="0"/>
              </a:rPr>
              <a:t> </a:t>
            </a:r>
            <a:r>
              <a:rPr lang="pt-BR" sz="2500" b="1" i="1" u="none" strike="noStrike" baseline="0" dirty="0">
                <a:solidFill>
                  <a:srgbClr val="002060"/>
                </a:solidFill>
                <a:latin typeface="Bookman Old Style" panose="02050604050505020204" pitchFamily="18" charset="0"/>
              </a:rPr>
              <a:t>(Ignorância, Inabilidade, Inexperiência); </a:t>
            </a:r>
            <a:r>
              <a:rPr lang="pt-BR" sz="2500" i="1" u="sng" strike="noStrike" baseline="0" dirty="0">
                <a:solidFill>
                  <a:srgbClr val="002060"/>
                </a:solidFill>
                <a:latin typeface="Bookman Old Style" panose="02050604050505020204" pitchFamily="18" charset="0"/>
              </a:rPr>
              <a:t>Prática ou Ausência de Conhecimentos</a:t>
            </a:r>
            <a:r>
              <a:rPr lang="pt-BR" sz="2500" i="1" u="none" strike="noStrike" baseline="0" dirty="0">
                <a:solidFill>
                  <a:srgbClr val="002060"/>
                </a:solidFill>
                <a:latin typeface="Bookman Old Style" panose="02050604050505020204" pitchFamily="18" charset="0"/>
              </a:rPr>
              <a:t>, que se mostram </a:t>
            </a:r>
            <a:r>
              <a:rPr lang="pt-BR" sz="2500" b="1" i="1" u="none" strike="noStrike" baseline="0" dirty="0">
                <a:solidFill>
                  <a:srgbClr val="002060"/>
                </a:solidFill>
                <a:latin typeface="Bookman Old Style" panose="02050604050505020204" pitchFamily="18" charset="0"/>
              </a:rPr>
              <a:t>necessários</a:t>
            </a:r>
            <a:r>
              <a:rPr lang="pt-BR" sz="2500" i="1" u="none" strike="noStrike" baseline="0" dirty="0">
                <a:solidFill>
                  <a:srgbClr val="002060"/>
                </a:solidFill>
                <a:latin typeface="Bookman Old Style" panose="02050604050505020204" pitchFamily="18" charset="0"/>
              </a:rPr>
              <a:t> para o </a:t>
            </a:r>
            <a:r>
              <a:rPr lang="pt-BR" sz="2500" b="1" i="1" dirty="0">
                <a:solidFill>
                  <a:srgbClr val="002060"/>
                </a:solidFill>
                <a:latin typeface="Bookman Old Style" panose="02050604050505020204" pitchFamily="18" charset="0"/>
              </a:rPr>
              <a:t>E</a:t>
            </a:r>
            <a:r>
              <a:rPr lang="pt-BR" sz="2500" b="1" i="1" u="none" strike="noStrike" baseline="0" dirty="0">
                <a:solidFill>
                  <a:srgbClr val="002060"/>
                </a:solidFill>
                <a:latin typeface="Bookman Old Style" panose="02050604050505020204" pitchFamily="18" charset="0"/>
              </a:rPr>
              <a:t>xercício</a:t>
            </a:r>
            <a:r>
              <a:rPr lang="pt-BR" sz="2500" i="1" u="none" strike="noStrike" baseline="0" dirty="0">
                <a:solidFill>
                  <a:srgbClr val="002060"/>
                </a:solidFill>
                <a:latin typeface="Bookman Old Style" panose="02050604050505020204" pitchFamily="18" charset="0"/>
              </a:rPr>
              <a:t> de uma </a:t>
            </a:r>
            <a:r>
              <a:rPr lang="pt-BR" sz="2500" b="1" i="1" u="none" strike="noStrike" baseline="0" dirty="0">
                <a:solidFill>
                  <a:srgbClr val="002060"/>
                </a:solidFill>
                <a:latin typeface="Bookman Old Style" panose="02050604050505020204" pitchFamily="18" charset="0"/>
              </a:rPr>
              <a:t>Profissão </a:t>
            </a:r>
            <a:r>
              <a:rPr lang="pt-BR" sz="2500" i="1" u="none" strike="noStrike" baseline="0" dirty="0">
                <a:solidFill>
                  <a:srgbClr val="002060"/>
                </a:solidFill>
                <a:latin typeface="Bookman Old Style" panose="02050604050505020204" pitchFamily="18" charset="0"/>
              </a:rPr>
              <a:t>ou de uma </a:t>
            </a:r>
            <a:r>
              <a:rPr lang="pt-BR" sz="2500" b="1" i="1" u="none" strike="noStrike" baseline="0" dirty="0">
                <a:solidFill>
                  <a:srgbClr val="002060"/>
                </a:solidFill>
                <a:latin typeface="Bookman Old Style" panose="02050604050505020204" pitchFamily="18" charset="0"/>
              </a:rPr>
              <a:t>Arte qualquer. </a:t>
            </a:r>
          </a:p>
          <a:p>
            <a:pPr marL="457200" indent="-457200" algn="just">
              <a:lnSpc>
                <a:spcPct val="150000"/>
              </a:lnSpc>
              <a:buFont typeface="Wingdings" panose="05000000000000000000" pitchFamily="2" charset="2"/>
              <a:buChar char="Ø"/>
            </a:pPr>
            <a:r>
              <a:rPr lang="pt-BR" sz="2500" b="1" i="1" u="none" strike="noStrike" baseline="0" dirty="0">
                <a:solidFill>
                  <a:schemeClr val="accent2">
                    <a:lumMod val="75000"/>
                  </a:schemeClr>
                </a:solidFill>
                <a:effectLst>
                  <a:outerShdw blurRad="38100" dist="38100" dir="2700000" algn="tl">
                    <a:srgbClr val="000000">
                      <a:alpha val="43137"/>
                    </a:srgbClr>
                  </a:outerShdw>
                </a:effectLst>
                <a:latin typeface="Bookman Old Style" panose="02050604050505020204" pitchFamily="18" charset="0"/>
              </a:rPr>
              <a:t>Imprudência:</a:t>
            </a:r>
            <a:r>
              <a:rPr lang="pt-BR" sz="2500" b="1" i="1" u="none" strike="noStrike" baseline="0" dirty="0">
                <a:latin typeface="Bookman Old Style" panose="02050604050505020204" pitchFamily="18" charset="0"/>
              </a:rPr>
              <a:t> (</a:t>
            </a:r>
            <a:r>
              <a:rPr lang="pt-BR" sz="2500" b="1" i="1" u="none" strike="noStrike" baseline="0" dirty="0">
                <a:solidFill>
                  <a:srgbClr val="002060"/>
                </a:solidFill>
                <a:latin typeface="Bookman Old Style" panose="02050604050505020204" pitchFamily="18" charset="0"/>
              </a:rPr>
              <a:t>Falta de Atenção, Imprevidência, Descuido); </a:t>
            </a:r>
            <a:r>
              <a:rPr lang="pt-BR" sz="2500" b="0" i="1" u="none" strike="noStrike" baseline="0" dirty="0">
                <a:solidFill>
                  <a:srgbClr val="002060"/>
                </a:solidFill>
                <a:latin typeface="Bookman Old Style" panose="02050604050505020204" pitchFamily="18" charset="0"/>
              </a:rPr>
              <a:t>resulta da </a:t>
            </a:r>
            <a:r>
              <a:rPr lang="pt-BR" sz="2500" b="1" i="1" u="none" strike="noStrike" baseline="0" dirty="0">
                <a:solidFill>
                  <a:srgbClr val="002060"/>
                </a:solidFill>
                <a:latin typeface="Bookman Old Style" panose="02050604050505020204" pitchFamily="18" charset="0"/>
              </a:rPr>
              <a:t>Imprevisão do Agente ou da Pessoa</a:t>
            </a:r>
            <a:r>
              <a:rPr lang="pt-BR" sz="2500" b="0" i="1" u="none" strike="noStrike" baseline="0" dirty="0">
                <a:solidFill>
                  <a:srgbClr val="002060"/>
                </a:solidFill>
                <a:latin typeface="Bookman Old Style" panose="02050604050505020204" pitchFamily="18" charset="0"/>
              </a:rPr>
              <a:t>, em relação às </a:t>
            </a:r>
            <a:r>
              <a:rPr lang="pt-BR" sz="2500" b="1" i="1" u="none" strike="noStrike" baseline="0" dirty="0">
                <a:solidFill>
                  <a:srgbClr val="002060"/>
                </a:solidFill>
                <a:latin typeface="Bookman Old Style" panose="02050604050505020204" pitchFamily="18" charset="0"/>
              </a:rPr>
              <a:t>Consequenciais</a:t>
            </a:r>
            <a:r>
              <a:rPr lang="pt-BR" sz="2500" b="0" i="1" u="none" strike="noStrike" baseline="0" dirty="0">
                <a:solidFill>
                  <a:srgbClr val="002060"/>
                </a:solidFill>
                <a:latin typeface="Bookman Old Style" panose="02050604050505020204" pitchFamily="18" charset="0"/>
              </a:rPr>
              <a:t> e seu </a:t>
            </a:r>
            <a:r>
              <a:rPr lang="pt-BR" sz="2500" b="1" i="1" u="none" strike="noStrike" baseline="0" dirty="0">
                <a:solidFill>
                  <a:srgbClr val="002060"/>
                </a:solidFill>
                <a:latin typeface="Bookman Old Style" panose="02050604050505020204" pitchFamily="18" charset="0"/>
              </a:rPr>
              <a:t>Ato ou Ação</a:t>
            </a:r>
            <a:r>
              <a:rPr lang="pt-BR" sz="2500" b="0" i="1" u="none" strike="noStrike" baseline="0" dirty="0">
                <a:solidFill>
                  <a:srgbClr val="002060"/>
                </a:solidFill>
                <a:latin typeface="Bookman Old Style" panose="02050604050505020204" pitchFamily="18" charset="0"/>
              </a:rPr>
              <a:t>, quando devia e podia </a:t>
            </a:r>
            <a:r>
              <a:rPr lang="pt-BR" sz="2500" b="1" i="1" u="none" strike="noStrike" baseline="0" dirty="0">
                <a:solidFill>
                  <a:srgbClr val="002060"/>
                </a:solidFill>
                <a:latin typeface="Bookman Old Style" panose="02050604050505020204" pitchFamily="18" charset="0"/>
              </a:rPr>
              <a:t>Prevê-las.</a:t>
            </a:r>
          </a:p>
          <a:p>
            <a:pPr marL="457200" indent="-457200" algn="just">
              <a:lnSpc>
                <a:spcPct val="150000"/>
              </a:lnSpc>
              <a:buFont typeface="Wingdings" panose="05000000000000000000" pitchFamily="2" charset="2"/>
              <a:buChar char="Ø"/>
            </a:pPr>
            <a:r>
              <a:rPr lang="pt-BR" sz="2500" b="1" i="1" u="none" strike="noStrike" baseline="0" dirty="0">
                <a:solidFill>
                  <a:srgbClr val="FF0000"/>
                </a:solidFill>
                <a:effectLst>
                  <a:outerShdw blurRad="38100" dist="38100" dir="2700000" algn="tl">
                    <a:srgbClr val="000000">
                      <a:alpha val="43137"/>
                    </a:srgbClr>
                  </a:outerShdw>
                </a:effectLst>
                <a:latin typeface="Bookman Old Style" panose="02050604050505020204" pitchFamily="18" charset="0"/>
              </a:rPr>
              <a:t>Negligência:</a:t>
            </a:r>
            <a:r>
              <a:rPr lang="pt-BR" sz="2500" b="1" i="1" u="none" strike="noStrike" baseline="0" dirty="0">
                <a:latin typeface="Bookman Old Style" panose="02050604050505020204" pitchFamily="18" charset="0"/>
              </a:rPr>
              <a:t> </a:t>
            </a:r>
            <a:r>
              <a:rPr lang="pt-BR" sz="2500" b="1" i="1" u="none" strike="noStrike" baseline="0" dirty="0">
                <a:solidFill>
                  <a:srgbClr val="002060"/>
                </a:solidFill>
                <a:latin typeface="Bookman Old Style" panose="02050604050505020204" pitchFamily="18" charset="0"/>
              </a:rPr>
              <a:t>(Desprezar, Desatender, Não Cuidar); </a:t>
            </a:r>
            <a:r>
              <a:rPr lang="pt-BR" sz="2500" b="0" i="1" u="none" strike="noStrike" baseline="0" dirty="0">
                <a:solidFill>
                  <a:srgbClr val="002060"/>
                </a:solidFill>
                <a:latin typeface="Bookman Old Style" panose="02050604050505020204" pitchFamily="18" charset="0"/>
              </a:rPr>
              <a:t>exprime a desatenção, falta de cuidado ou de precaução com que se executam certos atos, em virtude dos quais se manifestam resultados maus ou prejudicados.</a:t>
            </a:r>
            <a:endParaRPr lang="pt-BR" sz="2500" b="1" i="0" u="none" strike="noStrike" baseline="0" dirty="0">
              <a:solidFill>
                <a:srgbClr val="002060"/>
              </a:solidFill>
              <a:latin typeface="Bookman Old Style" panose="02050604050505020204" pitchFamily="18" charset="0"/>
            </a:endParaRPr>
          </a:p>
        </p:txBody>
      </p:sp>
      <p:pic>
        <p:nvPicPr>
          <p:cNvPr id="7" name="Imagem 6">
            <a:extLst>
              <a:ext uri="{FF2B5EF4-FFF2-40B4-BE49-F238E27FC236}">
                <a16:creationId xmlns:a16="http://schemas.microsoft.com/office/drawing/2014/main" id="{36DFC10B-94E4-4C37-AA8C-FBB6F005B487}"/>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13726" y="6070909"/>
            <a:ext cx="787091" cy="787091"/>
          </a:xfrm>
          <a:prstGeom prst="rect">
            <a:avLst/>
          </a:prstGeom>
        </p:spPr>
      </p:pic>
      <p:pic>
        <p:nvPicPr>
          <p:cNvPr id="9" name="Espaço Reservado para Conteúdo 5">
            <a:extLst>
              <a:ext uri="{FF2B5EF4-FFF2-40B4-BE49-F238E27FC236}">
                <a16:creationId xmlns:a16="http://schemas.microsoft.com/office/drawing/2014/main" id="{1209A4D6-0D4A-46DB-98EA-D18C70F069B9}"/>
              </a:ext>
            </a:extLst>
          </p:cNvPr>
          <p:cNvPicPr>
            <a:picLocks noChangeAspect="1"/>
          </p:cNvPicPr>
          <p:nvPr/>
        </p:nvPicPr>
        <p:blipFill rotWithShape="1">
          <a:blip r:embed="rId3">
            <a:clrChange>
              <a:clrFrom>
                <a:srgbClr val="FFFEE8"/>
              </a:clrFrom>
              <a:clrTo>
                <a:srgbClr val="FFFEE8">
                  <a:alpha val="0"/>
                </a:srgbClr>
              </a:clrTo>
            </a:clrChange>
            <a:extLst>
              <a:ext uri="{BEBA8EAE-BF5A-486C-A8C5-ECC9F3942E4B}">
                <a14:imgProps xmlns:a14="http://schemas.microsoft.com/office/drawing/2010/main">
                  <a14:imgLayer r:embed="rId4">
                    <a14:imgEffect>
                      <a14:colorTemperature colorTemp="8800"/>
                    </a14:imgEffect>
                    <a14:imgEffect>
                      <a14:saturation sat="200000"/>
                    </a14:imgEffect>
                  </a14:imgLayer>
                </a14:imgProps>
              </a:ext>
            </a:extLst>
          </a:blip>
          <a:srcRect l="39384"/>
          <a:stretch/>
        </p:blipFill>
        <p:spPr>
          <a:xfrm>
            <a:off x="-13725" y="0"/>
            <a:ext cx="787090" cy="1277655"/>
          </a:xfrm>
          <a:prstGeom prst="rect">
            <a:avLst/>
          </a:prstGeom>
        </p:spPr>
      </p:pic>
    </p:spTree>
    <p:extLst>
      <p:ext uri="{BB962C8B-B14F-4D97-AF65-F5344CB8AC3E}">
        <p14:creationId xmlns:p14="http://schemas.microsoft.com/office/powerpoint/2010/main" val="166184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cho">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txDef>
      <a:spPr>
        <a:noFill/>
      </a:spPr>
      <a:bodyPr wrap="square">
        <a:spAutoFit/>
      </a:bodyPr>
      <a:lstStyle>
        <a:defPPr algn="ctr">
          <a:defRPr sz="5400" b="1" i="1" u="none" strike="noStrike" baseline="0" dirty="0">
            <a:solidFill>
              <a:srgbClr val="FF0000"/>
            </a:solidFill>
            <a:effectLst>
              <a:outerShdw blurRad="38100" dist="38100" dir="2700000" algn="tl">
                <a:srgbClr val="000000">
                  <a:alpha val="43137"/>
                </a:srgbClr>
              </a:outerShdw>
            </a:effectLst>
            <a:latin typeface="Bookman Old Style" panose="02050604050505020204" pitchFamily="18" charset="0"/>
          </a:defRPr>
        </a:defPPr>
      </a:lstStyle>
    </a:txDef>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1824</TotalTime>
  <Words>3231</Words>
  <Application>Microsoft Office PowerPoint</Application>
  <PresentationFormat>Widescreen</PresentationFormat>
  <Paragraphs>171</Paragraphs>
  <Slides>32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32</vt:i4>
      </vt:variant>
    </vt:vector>
  </HeadingPairs>
  <TitlesOfParts>
    <vt:vector size="38" baseType="lpstr">
      <vt:lpstr>Arial</vt:lpstr>
      <vt:lpstr>Bookman Old Style</vt:lpstr>
      <vt:lpstr>Century Gothic</vt:lpstr>
      <vt:lpstr>Wingdings</vt:lpstr>
      <vt:lpstr>Wingdings 3</vt:lpstr>
      <vt:lpstr>Cacho</vt:lpstr>
      <vt:lpstr>Apresentação do PowerPoint</vt:lpstr>
      <vt:lpstr>Portarias, Diretrizes, Leis e Resoluções </vt:lpstr>
      <vt:lpstr>Apresentação do PowerPoint</vt:lpstr>
      <vt:lpstr>Apresentação do PowerPoint</vt:lpstr>
      <vt:lpstr>Apresentação do PowerPoint</vt:lpstr>
      <vt:lpstr>Conceito e Atribuições Direito e Deveres no Primeiros Socorros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Atendimento Pré Hospitalar (APH)</dc:title>
  <dc:creator>Usuário</dc:creator>
  <cp:lastModifiedBy>Marco Almeida</cp:lastModifiedBy>
  <cp:revision>167</cp:revision>
  <dcterms:created xsi:type="dcterms:W3CDTF">2022-10-01T14:19:18Z</dcterms:created>
  <dcterms:modified xsi:type="dcterms:W3CDTF">2025-10-15T18:17:45Z</dcterms:modified>
</cp:coreProperties>
</file>