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322" r:id="rId13"/>
    <p:sldId id="320" r:id="rId14"/>
    <p:sldId id="278" r:id="rId15"/>
    <p:sldId id="279" r:id="rId16"/>
    <p:sldId id="316" r:id="rId17"/>
    <p:sldId id="281" r:id="rId18"/>
    <p:sldId id="328" r:id="rId19"/>
    <p:sldId id="324" r:id="rId20"/>
    <p:sldId id="325" r:id="rId21"/>
    <p:sldId id="374" r:id="rId22"/>
    <p:sldId id="32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ário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450" y="114"/>
      </p:cViewPr>
      <p:guideLst>
        <p:guide orient="horz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jpeg"/><Relationship Id="rId7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.png"/><Relationship Id="rId17" Type="http://schemas.microsoft.com/office/2007/relationships/hdphoto" Target="../media/hdphoto9.wdp"/><Relationship Id="rId2" Type="http://schemas.openxmlformats.org/officeDocument/2006/relationships/image" Target="../media/image28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.jpg"/><Relationship Id="rId5" Type="http://schemas.openxmlformats.org/officeDocument/2006/relationships/image" Target="../media/image30.png"/><Relationship Id="rId15" Type="http://schemas.microsoft.com/office/2007/relationships/hdphoto" Target="../media/hdphoto8.wdp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32.pn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6157707-25C3-4E7A-AA66-846A3B15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11204" cy="1811204"/>
          </a:xfrm>
          <a:prstGeom prst="rect">
            <a:avLst/>
          </a:prstGeom>
        </p:spPr>
      </p:pic>
      <p:pic>
        <p:nvPicPr>
          <p:cNvPr id="9" name="Picture 4" descr="História da ambulância">
            <a:extLst>
              <a:ext uri="{FF2B5EF4-FFF2-40B4-BE49-F238E27FC236}">
                <a16:creationId xmlns:a16="http://schemas.microsoft.com/office/drawing/2014/main" id="{4C79A2C5-CFE9-47F1-BA29-A08C40E4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1714416"/>
            <a:ext cx="5919731" cy="49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9979BAA-F97E-4E02-80B8-0E392B0E8A2E}"/>
              </a:ext>
            </a:extLst>
          </p:cNvPr>
          <p:cNvSpPr txBox="1"/>
          <p:nvPr/>
        </p:nvSpPr>
        <p:spPr>
          <a:xfrm>
            <a:off x="1868081" y="56878"/>
            <a:ext cx="80252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pt-BR" sz="54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História do Resgate</a:t>
            </a:r>
          </a:p>
          <a:p>
            <a:pPr algn="ctr"/>
            <a:r>
              <a:rPr lang="pt-BR" sz="54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no APH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7E3459E-10CE-4806-8622-839950291E79}"/>
              </a:ext>
            </a:extLst>
          </p:cNvPr>
          <p:cNvSpPr txBox="1"/>
          <p:nvPr/>
        </p:nvSpPr>
        <p:spPr>
          <a:xfrm>
            <a:off x="10509337" y="6334780"/>
            <a:ext cx="15949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1" u="none" strike="noStrike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Aula 2</a:t>
            </a:r>
            <a:endParaRPr lang="pt-BR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7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BEB9A-6DA7-41FA-8267-B24F3A79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36" y="1466047"/>
            <a:ext cx="10936366" cy="353183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Em 1957, junto com Dr. Sam Banks, ministrou 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Primeiro Curso de Formação em Atendimento Pré Hospitalar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ao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Chicago Fire Department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Na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Guerra do Vietnã 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os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Americanos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desenvolveram 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Resgate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com utilização de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Helicópteros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soldados fora treinados para realizarem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Ações Básicas de Atendimento 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no próprio Local. </a:t>
            </a:r>
            <a:endParaRPr lang="pt-BR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F426394-1BB4-4EEA-857A-42FFDEB82B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0969" y="27741"/>
            <a:ext cx="1706589" cy="1690179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97F87118-0A71-486B-A25D-E688E5369D5A}"/>
              </a:ext>
            </a:extLst>
          </p:cNvPr>
          <p:cNvSpPr txBox="1">
            <a:spLocks/>
          </p:cNvSpPr>
          <p:nvPr/>
        </p:nvSpPr>
        <p:spPr>
          <a:xfrm>
            <a:off x="917736" y="851621"/>
            <a:ext cx="9379498" cy="626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BR" sz="4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Fatos Históricos Importantes</a:t>
            </a:r>
            <a:endParaRPr lang="pt-BR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0501126-7377-4D2A-B083-6D68793EA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450" y="4437995"/>
            <a:ext cx="3499919" cy="2348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84F784D-64DC-4A26-B10E-43291708FE7E}"/>
              </a:ext>
            </a:extLst>
          </p:cNvPr>
          <p:cNvSpPr/>
          <p:nvPr/>
        </p:nvSpPr>
        <p:spPr>
          <a:xfrm>
            <a:off x="1036728" y="27741"/>
            <a:ext cx="4291492" cy="7038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t-B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Era Moderna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8336C7F-7B3E-429C-8BDB-201B70B3F2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14" name="Espaço Reservado para Conteúdo 5">
            <a:extLst>
              <a:ext uri="{FF2B5EF4-FFF2-40B4-BE49-F238E27FC236}">
                <a16:creationId xmlns:a16="http://schemas.microsoft.com/office/drawing/2014/main" id="{3A388E2D-FA5E-4739-B925-040CD040E0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2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8B46A5AC-E1A7-4469-A8D4-489F221B1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06" t="21053" r="10468" b="3886"/>
          <a:stretch/>
        </p:blipFill>
        <p:spPr>
          <a:xfrm>
            <a:off x="1591468" y="3350661"/>
            <a:ext cx="3745282" cy="3410597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3785713-6799-49D4-9C92-27FF21377B6B}"/>
              </a:ext>
            </a:extLst>
          </p:cNvPr>
          <p:cNvSpPr txBox="1"/>
          <p:nvPr/>
        </p:nvSpPr>
        <p:spPr>
          <a:xfrm>
            <a:off x="1023719" y="0"/>
            <a:ext cx="10989501" cy="3350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No Final da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Década de 60 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as Técnicas vistas na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Guerra do Vietnã 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foram aplicadas ao Meio Civil, sendo formado 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Primeiro Programa para Civis.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pt-BR" sz="2400" i="1" u="none" strike="noStrike" baseline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Também na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Década de 60 na França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foi criado 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Serviço de Atendimento Médico de Urgência (SAMU) .</a:t>
            </a:r>
            <a:endParaRPr lang="pt-BR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E201EEE-55AB-4D5D-B76B-E456A2EA4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373" y="3429000"/>
            <a:ext cx="4841023" cy="32228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7C9F29A-AB8D-4146-B0E6-DA2923DF15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10" name="Espaço Reservado para Conteúdo 5">
            <a:extLst>
              <a:ext uri="{FF2B5EF4-FFF2-40B4-BE49-F238E27FC236}">
                <a16:creationId xmlns:a16="http://schemas.microsoft.com/office/drawing/2014/main" id="{CBCAC66F-32AA-4070-BD42-3EE81DE75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8393649-1418-4DA2-9C8F-3E62014F0283}"/>
              </a:ext>
            </a:extLst>
          </p:cNvPr>
          <p:cNvSpPr txBox="1"/>
          <p:nvPr/>
        </p:nvSpPr>
        <p:spPr>
          <a:xfrm>
            <a:off x="814192" y="0"/>
            <a:ext cx="6899661" cy="2246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No Final da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Década de 60 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as Técnicas vistas na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Guerra do Vietnã 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foram aplicadas ao Meio Civil, sendo formado 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Primeiro Programa para Civis.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pt-BR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14DFAF9-D897-4804-8253-5E67BD8C72CA}"/>
              </a:ext>
            </a:extLst>
          </p:cNvPr>
          <p:cNvSpPr txBox="1"/>
          <p:nvPr/>
        </p:nvSpPr>
        <p:spPr>
          <a:xfrm>
            <a:off x="891527" y="4269489"/>
            <a:ext cx="6899661" cy="1692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Também na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Década de 60 na França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foi criado 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Serviço de Atendimento Médico de Urgência (SAMU) .</a:t>
            </a:r>
            <a:endParaRPr lang="pt-BR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A77DAF4-EF17-4261-8DCA-1D04BD340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706" y="3959464"/>
            <a:ext cx="4127739" cy="28605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FE99A80-64D9-4F33-B480-6D5D0002E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23" y="37979"/>
            <a:ext cx="4212922" cy="271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1C5319E-B02C-42BC-8F0D-8D982B4700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12" name="Espaço Reservado para Conteúdo 5">
            <a:extLst>
              <a:ext uri="{FF2B5EF4-FFF2-40B4-BE49-F238E27FC236}">
                <a16:creationId xmlns:a16="http://schemas.microsoft.com/office/drawing/2014/main" id="{D256A6C2-645C-4FE4-958C-FACEA1E525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1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F413477-351A-44F2-9C17-1A4F318A0F1C}"/>
              </a:ext>
            </a:extLst>
          </p:cNvPr>
          <p:cNvSpPr txBox="1"/>
          <p:nvPr/>
        </p:nvSpPr>
        <p:spPr>
          <a:xfrm>
            <a:off x="814191" y="4277"/>
            <a:ext cx="11185743" cy="4463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Com o término da guerra o pessoal empregado durante aquele conflito foi empenhado na “Guerra das Ruas” onde o número de mortes por ano superava e ainda hoje supera em muito o número de mortos em toda a guerra de Vietnã. Com isto o pessoal treinado não médico, foi aproveitado e em 1973 foi criado legalmente o Emergency Medical Service (EMS). Sistema similar, utilizando também pessoal não médico treinado é hoje utilizado em 10 dos mais desenvolvidos países da atualidade com ótimos resultados.</a:t>
            </a:r>
            <a:endParaRPr lang="pt-BR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D562589-AA2B-4794-B6AA-278ACC7A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414" y="3987554"/>
            <a:ext cx="4277527" cy="287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816DDC4-0AAB-4C97-A090-6EBBF0534D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384C954A-43DA-4944-957D-CA36A01135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08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E3E6753-E64D-4C3B-8EA4-390215B03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8985"/>
          <a:stretch/>
        </p:blipFill>
        <p:spPr>
          <a:xfrm>
            <a:off x="2882330" y="1265129"/>
            <a:ext cx="5168547" cy="5229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CBE9A02-07B4-48B9-BCA9-5E491820659F}"/>
              </a:ext>
            </a:extLst>
          </p:cNvPr>
          <p:cNvSpPr txBox="1"/>
          <p:nvPr/>
        </p:nvSpPr>
        <p:spPr>
          <a:xfrm>
            <a:off x="902848" y="0"/>
            <a:ext cx="7466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t-BR" sz="4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História do APH - Brasil </a:t>
            </a:r>
            <a:endParaRPr lang="pt-BR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4A47C6-9D73-4FE8-9784-F3D743DCAD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04" y="1628382"/>
            <a:ext cx="4584240" cy="50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C0EA54-DF2C-4524-8401-F1371D912E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DD1EAC5E-3FD4-4A82-92BD-D2A2F3F0FD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8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DA72D6B-C60C-42E6-BB0F-A324F21585CA}"/>
              </a:ext>
            </a:extLst>
          </p:cNvPr>
          <p:cNvSpPr txBox="1"/>
          <p:nvPr/>
        </p:nvSpPr>
        <p:spPr>
          <a:xfrm>
            <a:off x="891436" y="0"/>
            <a:ext cx="10952491" cy="501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Em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1808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por influência de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Portugal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APH 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era prestado por carruagens, coordenado pelo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Serviço de Atendimento Médico Domiciliar de Urgência (SAMDU).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i="1" u="none" strike="noStrike" baseline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i="1" u="none" strike="noStrike" baseline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i="1" u="none" strike="noStrike" baseline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i="1" u="none" strike="noStrike" baseline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Em 1982, 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Serviço de Resgate 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é implantado no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Distrito Federal, 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sob responsabilidade do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Corpo de Bombeiro.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pt-BR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Polícia wiki - Brasões, Logos e Escudos dos Corpos de Bombeiros">
            <a:extLst>
              <a:ext uri="{FF2B5EF4-FFF2-40B4-BE49-F238E27FC236}">
                <a16:creationId xmlns:a16="http://schemas.microsoft.com/office/drawing/2014/main" id="{6ED3FE1D-E33A-4D9E-B595-53F0E0615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364" y="4461122"/>
            <a:ext cx="2107605" cy="21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6B3A011-C283-4614-83ED-2FA54FAB21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6745" y="1339355"/>
            <a:ext cx="5423293" cy="22639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524342D-3DA9-4380-9852-F50A629599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92912FD6-053C-452A-8D9C-E4BAD58E90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DA72D6B-C60C-42E6-BB0F-A324F21585CA}"/>
              </a:ext>
            </a:extLst>
          </p:cNvPr>
          <p:cNvSpPr txBox="1"/>
          <p:nvPr/>
        </p:nvSpPr>
        <p:spPr>
          <a:xfrm>
            <a:off x="891436" y="0"/>
            <a:ext cx="10952491" cy="1692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Em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1986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é criado 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Grupo de Socorro de Emergência, 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com o nome de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Resgate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no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Rio de Janeiro, 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tendo as mesmas características do salvamento feito pelo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Corpo de Bombeiro.</a:t>
            </a:r>
            <a:endParaRPr lang="pt-BR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4841C36-5225-497D-B4D8-4C53EC2EE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68" y="2507750"/>
            <a:ext cx="3017271" cy="30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F1994B9-46AB-4026-81D2-D164D13CE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59425"/>
            <a:ext cx="3919147" cy="266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1A6B27D-701F-45AC-838D-8C5CC8D923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8B162D1E-C207-4926-AE93-C2727C910F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6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DB67C-8F79-4567-A3F4-9724ED1A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025" y="0"/>
            <a:ext cx="8911687" cy="79387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sz="4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História da Estrela da Vida </a:t>
            </a:r>
            <a:endParaRPr lang="pt-B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BEB9A-6DA7-41FA-8267-B24F3A79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302" y="694923"/>
            <a:ext cx="10838576" cy="330443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A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Cobra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e 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Bastão de Asclepius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de acordo com a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Mitologia Grega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foi filho de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Apolo (Deus da Luz, Verdade e Profecia).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Supostamente,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Asclepius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aprendeu a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Arte de Cura;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mas,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Zeus – Reis dos Deuses,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temia que devido aos conhecimentos de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Asclepius,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todos os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Homens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poderiam torna-se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Imortais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para que isso não ocorresse,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Zeus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matou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Asclepius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com um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Raio. </a:t>
            </a:r>
            <a:endParaRPr lang="pt-BR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58CE05E-1091-4015-9F15-E1D7DDED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24001" y="4121818"/>
            <a:ext cx="1202133" cy="257754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EDA9F40-FCBD-4505-9B0A-B449F5B508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3693" y="4246019"/>
            <a:ext cx="2524860" cy="248478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42F69A6-D9E0-47EF-8597-05A1A27653E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9826" y="3900405"/>
            <a:ext cx="4108173" cy="30203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DDEC087-E845-4C95-941E-4F8F2642F2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11" name="Espaço Reservado para Conteúdo 5">
            <a:extLst>
              <a:ext uri="{FF2B5EF4-FFF2-40B4-BE49-F238E27FC236}">
                <a16:creationId xmlns:a16="http://schemas.microsoft.com/office/drawing/2014/main" id="{D82B57AA-BD23-4E47-93F5-2362F1D5E3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1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4DABF42-93C8-44A0-9FEF-23F36DC98333}"/>
              </a:ext>
            </a:extLst>
          </p:cNvPr>
          <p:cNvSpPr txBox="1"/>
          <p:nvPr/>
        </p:nvSpPr>
        <p:spPr>
          <a:xfrm>
            <a:off x="974466" y="-14206"/>
            <a:ext cx="11038959" cy="2196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Em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1995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é criado 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Serviço de Atendimento Móvel de Urgência (SAMU) 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na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Cidade de Campinas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através do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Médico Coordenador José Roberto Hansen. </a:t>
            </a:r>
            <a:endParaRPr lang="pt-BR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8E33800-4443-47DE-AEFB-7DCA9AB20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921" y="1320082"/>
            <a:ext cx="5088101" cy="332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62FB41-9917-4C7B-939C-5387B9AE5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17702" y="3569918"/>
            <a:ext cx="5307444" cy="318446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B2AC865-4376-4166-9DA3-55459921C7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12" name="Espaço Reservado para Conteúdo 5">
            <a:extLst>
              <a:ext uri="{FF2B5EF4-FFF2-40B4-BE49-F238E27FC236}">
                <a16:creationId xmlns:a16="http://schemas.microsoft.com/office/drawing/2014/main" id="{9C492A28-FBFA-44EC-947E-EB6251F13C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8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2D9C423-FF82-410D-A0B7-D3CEBB79ED20}"/>
              </a:ext>
            </a:extLst>
          </p:cNvPr>
          <p:cNvSpPr txBox="1"/>
          <p:nvPr/>
        </p:nvSpPr>
        <p:spPr>
          <a:xfrm>
            <a:off x="820660" y="12526"/>
            <a:ext cx="11079066" cy="501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Em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1999 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uma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Portaria do Gabinete do Ministério da Saúde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determinou que as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Secretarias Municipais de Saúde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teriam de dar inicio ao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Serviço de Atendimento Móvel de Urgências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e se adequarem a partir de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Janeiro de 2003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o que muitas Municípios não conseguiram, assim sendo novamente 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Ministério da Saúde </a:t>
            </a: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soltou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as Portarias 2845 e 2846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que se refere ao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Atendimento de Urgência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lançando 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Projeto 192 SAMU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não atendendo a todos os Municípios, mas sim os que se enquadrarem e já estavam funcionando com este serviço.</a:t>
            </a:r>
            <a:endParaRPr lang="pt-BR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Samu Logo PNG Vector (CDR) Free Download">
            <a:extLst>
              <a:ext uri="{FF2B5EF4-FFF2-40B4-BE49-F238E27FC236}">
                <a16:creationId xmlns:a16="http://schemas.microsoft.com/office/drawing/2014/main" id="{30221DC0-9FB5-46F9-BBC7-9DA535BA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19" y="4613460"/>
            <a:ext cx="3994745" cy="224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361DFEA-CF42-4CB5-B0AF-BC98864CED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46FEF0B7-A0CE-4296-90A2-1779523D9E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BEB9A-6DA7-41FA-8267-B24F3A79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952" y="606013"/>
            <a:ext cx="10835878" cy="6102626"/>
          </a:xfrm>
        </p:spPr>
        <p:txBody>
          <a:bodyPr>
            <a:noAutofit/>
          </a:bodyPr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A Assistência e o Transporte de Pessoas Feridas, sempre foi uma Preocupação entre os Povos. No Novo Testamento pode se encontrar descrições de um “Atendimento” feito a um Fariseu ferido, realizado por Viajante, a qual foi chamado de Bom Samaritano. 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Podemos dividir e História do APH em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4 ERAS. 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pt-BR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pt-BR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pt-BR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pt-BR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pt-BR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pt-BR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Essas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4 ERAS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foram classificadas pela Literatura do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PHTLS 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( Atendimento Pré Hospitalar ao Traumatizado )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na </a:t>
            </a:r>
            <a:r>
              <a:rPr lang="pt-BR" sz="23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9ª Edição</a:t>
            </a:r>
            <a:r>
              <a:rPr lang="pt-BR" sz="2400" b="0" i="1" u="none" strike="noStrike" baseline="0" dirty="0">
                <a:latin typeface="Bookman Old Style" panose="02050604050505020204" pitchFamily="18" charset="0"/>
              </a:rPr>
              <a:t>. </a:t>
            </a:r>
            <a:endParaRPr lang="pt-BR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BEB214-FEE2-45AB-B0A9-7BBEDA1217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98C34353-6DEB-4E4F-B143-358B8D72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287" y="-1680"/>
            <a:ext cx="6054707" cy="689113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 História do APH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3199AF0-B994-4CF3-AF85-F8C9C423B322}"/>
              </a:ext>
            </a:extLst>
          </p:cNvPr>
          <p:cNvSpPr/>
          <p:nvPr/>
        </p:nvSpPr>
        <p:spPr>
          <a:xfrm>
            <a:off x="1642725" y="2991005"/>
            <a:ext cx="3770903" cy="7038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t-BR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Era Antiga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683000F-C86E-4A73-A535-C53E971BDA27}"/>
              </a:ext>
            </a:extLst>
          </p:cNvPr>
          <p:cNvSpPr/>
          <p:nvPr/>
        </p:nvSpPr>
        <p:spPr>
          <a:xfrm>
            <a:off x="6931499" y="2949215"/>
            <a:ext cx="3770903" cy="7038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t-BR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Era Larrey</a:t>
            </a:r>
            <a:endParaRPr lang="pt-BR" sz="400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609FC92-857D-4ADC-A8A5-43D9FE7C5A15}"/>
              </a:ext>
            </a:extLst>
          </p:cNvPr>
          <p:cNvSpPr/>
          <p:nvPr/>
        </p:nvSpPr>
        <p:spPr>
          <a:xfrm>
            <a:off x="1226578" y="4086833"/>
            <a:ext cx="4979666" cy="7038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t-BR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Era Farrington</a:t>
            </a:r>
            <a:endParaRPr lang="pt-BR" sz="400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1DBF9B2-BF79-446C-A9C7-222517A30873}"/>
              </a:ext>
            </a:extLst>
          </p:cNvPr>
          <p:cNvSpPr/>
          <p:nvPr/>
        </p:nvSpPr>
        <p:spPr>
          <a:xfrm>
            <a:off x="6671205" y="4086834"/>
            <a:ext cx="4291492" cy="7038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t-BR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Era Moderna</a:t>
            </a:r>
            <a:endParaRPr lang="pt-BR" sz="4000" dirty="0"/>
          </a:p>
        </p:txBody>
      </p:sp>
      <p:pic>
        <p:nvPicPr>
          <p:cNvPr id="12" name="Espaço Reservado para Conteúdo 5">
            <a:extLst>
              <a:ext uri="{FF2B5EF4-FFF2-40B4-BE49-F238E27FC236}">
                <a16:creationId xmlns:a16="http://schemas.microsoft.com/office/drawing/2014/main" id="{02E487A3-BEAB-44EB-82C5-EC3028279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09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08FE028-BCA2-4FD7-9AE4-0E404D3595E6}"/>
              </a:ext>
            </a:extLst>
          </p:cNvPr>
          <p:cNvSpPr txBox="1"/>
          <p:nvPr/>
        </p:nvSpPr>
        <p:spPr>
          <a:xfrm>
            <a:off x="891527" y="0"/>
            <a:ext cx="11251666" cy="280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Serviço de Atendimento Móvel de Urgência (Samu/192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) é um programa que tem como finalidade prestar o socorro à população em casos de emergência. Com o Samu/192, o Governo Federal está reduzindo o número de óbitos, o tempo de internação em hospitais e as sequelas decorrentes da falta de socorro precoce.</a:t>
            </a:r>
            <a:endParaRPr lang="pt-BR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1B41B87-E2E2-4C57-907A-6A636B3C7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37" y="2893513"/>
            <a:ext cx="5782321" cy="38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34CD47-0831-417A-952C-31B17863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9" name="Espaço Reservado para Conteúdo 5">
            <a:extLst>
              <a:ext uri="{FF2B5EF4-FFF2-40B4-BE49-F238E27FC236}">
                <a16:creationId xmlns:a16="http://schemas.microsoft.com/office/drawing/2014/main" id="{E23359CA-0FA9-4ED3-B6E5-2B53485CDD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30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E218A78-C3B2-41E5-B887-912B9CBF8362}"/>
              </a:ext>
            </a:extLst>
          </p:cNvPr>
          <p:cNvSpPr txBox="1"/>
          <p:nvPr/>
        </p:nvSpPr>
        <p:spPr>
          <a:xfrm>
            <a:off x="974466" y="374"/>
            <a:ext cx="84758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O Sistema inicia-se no Telefone de emergência (192 / 193);</a:t>
            </a:r>
            <a:endParaRPr lang="pt-BR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artoon old telephone 12138190 Vector Art at Vecteezy">
            <a:extLst>
              <a:ext uri="{FF2B5EF4-FFF2-40B4-BE49-F238E27FC236}">
                <a16:creationId xmlns:a16="http://schemas.microsoft.com/office/drawing/2014/main" id="{CB90053E-7E48-4F87-B348-44E8E6EC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363" y="630"/>
            <a:ext cx="842496" cy="88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AA804F8-DDD0-47CF-ABD0-6D1662F03471}"/>
              </a:ext>
            </a:extLst>
          </p:cNvPr>
          <p:cNvSpPr txBox="1"/>
          <p:nvPr/>
        </p:nvSpPr>
        <p:spPr>
          <a:xfrm>
            <a:off x="974466" y="973129"/>
            <a:ext cx="98951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O Médio Regulador, define o Hospital mais apropriado, conforme o caso; </a:t>
            </a:r>
          </a:p>
          <a:p>
            <a:pPr algn="just"/>
            <a:endParaRPr lang="pt-BR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6" name="Picture 4" descr="Vetores de Desenho Hospital - Baixe vetores grátis de alta qualidade do  Freepik | Freepik">
            <a:extLst>
              <a:ext uri="{FF2B5EF4-FFF2-40B4-BE49-F238E27FC236}">
                <a16:creationId xmlns:a16="http://schemas.microsoft.com/office/drawing/2014/main" id="{C5C6F3AC-BE17-42E5-9D96-FF1B0EA91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7" t="15814" r="5871" b="3348"/>
          <a:stretch/>
        </p:blipFill>
        <p:spPr bwMode="auto">
          <a:xfrm>
            <a:off x="8442542" y="4803503"/>
            <a:ext cx="3630217" cy="20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senho de profissão. Médico, enfermeiro e cirurgião | Vetor Premium">
            <a:extLst>
              <a:ext uri="{FF2B5EF4-FFF2-40B4-BE49-F238E27FC236}">
                <a16:creationId xmlns:a16="http://schemas.microsoft.com/office/drawing/2014/main" id="{D54B9A7B-61D8-4D51-B9B7-5AC1A570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3" y="3461448"/>
            <a:ext cx="2619375" cy="19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w the heart responds to defibrillation: Introduction &amp; process">
            <a:extLst>
              <a:ext uri="{FF2B5EF4-FFF2-40B4-BE49-F238E27FC236}">
                <a16:creationId xmlns:a16="http://schemas.microsoft.com/office/drawing/2014/main" id="{D739F583-61D3-4A3D-BBAE-DE3DDD16D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5424" y="4910571"/>
            <a:ext cx="2955309" cy="19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onceito Da Emergência Ilustração Detalhada Do Sapador-bombeiro, Do Doutor,  Do Polícia Com Carro De Bombeiros, Da Ambulância E Do Ilustração do Vetor -  Ilustração de oficial, povos: 89325091">
            <a:extLst>
              <a:ext uri="{FF2B5EF4-FFF2-40B4-BE49-F238E27FC236}">
                <a16:creationId xmlns:a16="http://schemas.microsoft.com/office/drawing/2014/main" id="{9D11707A-B5EC-4B4B-8D72-7106B4806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48" y="3461448"/>
            <a:ext cx="2213870" cy="160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B8C2378-34F0-4F81-9503-CFCE791F791E}"/>
              </a:ext>
            </a:extLst>
          </p:cNvPr>
          <p:cNvSpPr txBox="1"/>
          <p:nvPr/>
        </p:nvSpPr>
        <p:spPr>
          <a:xfrm>
            <a:off x="0" y="1953343"/>
            <a:ext cx="384718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3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A Equipe (VTR) dirige-se ao local (Resgate CB, SBV ou SAV)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FB9A92E-D977-42F4-A599-099872CBFCCC}"/>
              </a:ext>
            </a:extLst>
          </p:cNvPr>
          <p:cNvSpPr txBox="1"/>
          <p:nvPr/>
        </p:nvSpPr>
        <p:spPr>
          <a:xfrm>
            <a:off x="3873745" y="3869017"/>
            <a:ext cx="276331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pt-BR" sz="23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A Vítima é estabilizada no local;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A99D798-B430-4BD7-A66E-795CE286A153}"/>
              </a:ext>
            </a:extLst>
          </p:cNvPr>
          <p:cNvSpPr txBox="1"/>
          <p:nvPr/>
        </p:nvSpPr>
        <p:spPr>
          <a:xfrm>
            <a:off x="6998451" y="1919938"/>
            <a:ext cx="507430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pt-BR" sz="23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Somente depois de estabilizada é realizado o transporte ao hospital de referência.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1AA1C4D-F92A-40FE-9232-E0BC7EBCEB1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16" name="Espaço Reservado para Conteúdo 5">
            <a:extLst>
              <a:ext uri="{FF2B5EF4-FFF2-40B4-BE49-F238E27FC236}">
                <a16:creationId xmlns:a16="http://schemas.microsoft.com/office/drawing/2014/main" id="{DEE967C0-47C4-4766-9931-9897B70493D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DF8459AA-1C68-4095-B69B-E54D7F87797F}"/>
              </a:ext>
            </a:extLst>
          </p:cNvPr>
          <p:cNvSpPr/>
          <p:nvPr/>
        </p:nvSpPr>
        <p:spPr>
          <a:xfrm rot="3304542">
            <a:off x="3755181" y="2816418"/>
            <a:ext cx="1189774" cy="4519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08EB577A-30D3-449C-AC17-8C37CA7E4948}"/>
              </a:ext>
            </a:extLst>
          </p:cNvPr>
          <p:cNvSpPr/>
          <p:nvPr/>
        </p:nvSpPr>
        <p:spPr>
          <a:xfrm rot="18566311">
            <a:off x="5946676" y="2795254"/>
            <a:ext cx="1189774" cy="4519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659C6F7A-4C20-4559-A421-571AE5219413}"/>
              </a:ext>
            </a:extLst>
          </p:cNvPr>
          <p:cNvGrpSpPr/>
          <p:nvPr/>
        </p:nvGrpSpPr>
        <p:grpSpPr>
          <a:xfrm>
            <a:off x="10720076" y="415872"/>
            <a:ext cx="1386999" cy="2032496"/>
            <a:chOff x="3056272" y="3200400"/>
            <a:chExt cx="1761432" cy="2503813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E8D78EE4-BBD1-472F-BF48-9458A7738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6272" y="3200400"/>
              <a:ext cx="1308599" cy="1271404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108F0707-6CED-48B5-AB47-E362CC6F1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66635" y="3696594"/>
              <a:ext cx="1251069" cy="2007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12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7" grpId="0"/>
      <p:bldP spid="19" grpId="0"/>
      <p:bldP spid="20" grpId="0"/>
      <p:bldP spid="2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AF7A73B-C28D-446C-AE2F-C37C341DAD2E}"/>
              </a:ext>
            </a:extLst>
          </p:cNvPr>
          <p:cNvSpPr txBox="1"/>
          <p:nvPr/>
        </p:nvSpPr>
        <p:spPr>
          <a:xfrm>
            <a:off x="1363575" y="817338"/>
            <a:ext cx="35041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Duvidas</a:t>
            </a:r>
            <a:endParaRPr lang="pt-BR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E53D1E-ECFA-4512-8649-E9612B8BBA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7731" y="102556"/>
            <a:ext cx="2523995" cy="3154994"/>
          </a:xfrm>
          <a:prstGeom prst="rect">
            <a:avLst/>
          </a:prstGeom>
        </p:spPr>
      </p:pic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DAC38C73-BBD4-46F5-BC6C-58F39674D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-13726" y="0"/>
            <a:ext cx="972287" cy="157827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540A655-2706-4366-82C3-D5EF7A1B6EB6}"/>
              </a:ext>
            </a:extLst>
          </p:cNvPr>
          <p:cNvSpPr txBox="1"/>
          <p:nvPr/>
        </p:nvSpPr>
        <p:spPr>
          <a:xfrm>
            <a:off x="472417" y="5025000"/>
            <a:ext cx="62202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b="1" i="1" u="none" strike="noStrike" baseline="0" dirty="0">
                <a:ln w="222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Até a Próxima Aula</a:t>
            </a:r>
            <a:endParaRPr lang="pt-BR" sz="6000" b="1" dirty="0">
              <a:ln w="22225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8E6C332-926B-4435-9CE5-0FF1AD554B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726" y="2105025"/>
            <a:ext cx="4752975" cy="47529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815B079-0160-46A5-8AC1-596835A4FB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302" y="2746630"/>
            <a:ext cx="1756919" cy="24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BEB9A-6DA7-41FA-8267-B24F3A79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603" y="783231"/>
            <a:ext cx="10864701" cy="17492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Todo o cuidado Médico realizado na Grécia, Roma e Egito, pelos Israelitas e até a época de Napoleão, é classificada como Serviço de Atendimento Médico Pré Moderna.</a:t>
            </a:r>
            <a:endParaRPr lang="pt-BR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251858-9C4E-4A8E-BB9E-B6923CDFCA45}"/>
              </a:ext>
            </a:extLst>
          </p:cNvPr>
          <p:cNvSpPr txBox="1"/>
          <p:nvPr/>
        </p:nvSpPr>
        <p:spPr>
          <a:xfrm>
            <a:off x="1110199" y="3017775"/>
            <a:ext cx="6417943" cy="584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Instalações Médicas Rudimentares; </a:t>
            </a:r>
            <a:endParaRPr lang="pt-BR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D40FCA3-1330-41B7-AA36-E1210D859E46}"/>
              </a:ext>
            </a:extLst>
          </p:cNvPr>
          <p:cNvSpPr txBox="1"/>
          <p:nvPr/>
        </p:nvSpPr>
        <p:spPr>
          <a:xfrm>
            <a:off x="1072605" y="3706890"/>
            <a:ext cx="8458766" cy="584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Socorrista de APH pouco realizavam em CAMPO; </a:t>
            </a:r>
            <a:endParaRPr lang="pt-BR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D450A14-2FF3-4610-A9C3-B79A1FF80750}"/>
              </a:ext>
            </a:extLst>
          </p:cNvPr>
          <p:cNvSpPr txBox="1"/>
          <p:nvPr/>
        </p:nvSpPr>
        <p:spPr>
          <a:xfrm>
            <a:off x="1072603" y="4397297"/>
            <a:ext cx="10601655" cy="1692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Destaque ao Papiro de Edwin Smith, cerca de 4500 anos atrás, que descreve cuidados Médicos em um série de relatos de casos. </a:t>
            </a:r>
            <a:endParaRPr lang="pt-BR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824F2E0-B0B4-44D7-BE4C-D08658C82DD2}"/>
              </a:ext>
            </a:extLst>
          </p:cNvPr>
          <p:cNvSpPr/>
          <p:nvPr/>
        </p:nvSpPr>
        <p:spPr>
          <a:xfrm>
            <a:off x="1072603" y="-26812"/>
            <a:ext cx="3770903" cy="7038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t-BR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Era Antiga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B2C6406-7C54-46ED-A674-238811D175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11" name="Espaço Reservado para Conteúdo 5">
            <a:extLst>
              <a:ext uri="{FF2B5EF4-FFF2-40B4-BE49-F238E27FC236}">
                <a16:creationId xmlns:a16="http://schemas.microsoft.com/office/drawing/2014/main" id="{8820BA66-95A4-44AC-AE1A-0F461E37CB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0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BEB9A-6DA7-41FA-8267-B24F3A79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266" y="720292"/>
            <a:ext cx="8201201" cy="2572029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No final dos anos 1700,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Dominique Jean Larrey,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Médico-Chefe Militar de Napoleão, reconheceu a necessidade de um APH Imediato. Em 1797 ele Observou e relatou que: </a:t>
            </a:r>
            <a:endParaRPr lang="pt-BR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AFB90D8-926F-423D-BFCC-A4398935A814}"/>
              </a:ext>
            </a:extLst>
          </p:cNvPr>
          <p:cNvGrpSpPr/>
          <p:nvPr/>
        </p:nvGrpSpPr>
        <p:grpSpPr>
          <a:xfrm>
            <a:off x="9462452" y="89708"/>
            <a:ext cx="2557012" cy="3202613"/>
            <a:chOff x="9422296" y="95881"/>
            <a:chExt cx="2557012" cy="3202613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3C440CC5-C584-46F6-AF19-BCB029587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22296" y="95881"/>
              <a:ext cx="2557012" cy="2676339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CB0DE09-5CFE-484E-9A91-D585BE3EA42D}"/>
                </a:ext>
              </a:extLst>
            </p:cNvPr>
            <p:cNvSpPr txBox="1"/>
            <p:nvPr/>
          </p:nvSpPr>
          <p:spPr>
            <a:xfrm>
              <a:off x="9992140" y="2744496"/>
              <a:ext cx="176253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endParaRPr lang="pt-BR" sz="12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endParaRPr>
            </a:p>
            <a:p>
              <a:r>
                <a:rPr lang="pt-BR" sz="1800" b="1" i="0" u="none" strike="noStrike" baseline="0" dirty="0">
                  <a:latin typeface="Bookman Old Style" panose="02050604050505020204" pitchFamily="18" charset="0"/>
                </a:rPr>
                <a:t>(1766 -1842)</a:t>
              </a:r>
              <a:r>
                <a:rPr lang="pt-BR" sz="1400" b="1" i="0" u="none" strike="noStrike" baseline="0" dirty="0">
                  <a:latin typeface="Bookman Old Style" panose="02050604050505020204" pitchFamily="18" charset="0"/>
                </a:rPr>
                <a:t> </a:t>
              </a:r>
              <a:endParaRPr lang="pt-BR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6988F90E-9F50-4B5A-A5BE-92AD0280262F}"/>
              </a:ext>
            </a:extLst>
          </p:cNvPr>
          <p:cNvSpPr/>
          <p:nvPr/>
        </p:nvSpPr>
        <p:spPr>
          <a:xfrm>
            <a:off x="1214459" y="16393"/>
            <a:ext cx="3770903" cy="7038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t-BR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Era Larrey</a:t>
            </a:r>
            <a:endParaRPr lang="pt-BR" sz="40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F8F6291-DCCE-465F-B0F9-574DDA6DF7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15" name="Espaço Reservado para Conteúdo 5">
            <a:extLst>
              <a:ext uri="{FF2B5EF4-FFF2-40B4-BE49-F238E27FC236}">
                <a16:creationId xmlns:a16="http://schemas.microsoft.com/office/drawing/2014/main" id="{1EA2A991-D3A5-461F-AA28-9D7C9FB21C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AB17053-05D8-4079-9D14-0E83FB183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8767" y="4720152"/>
            <a:ext cx="3991451" cy="204813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5951A3-F924-4478-A49A-08C82F13C0EB}"/>
              </a:ext>
            </a:extLst>
          </p:cNvPr>
          <p:cNvSpPr txBox="1"/>
          <p:nvPr/>
        </p:nvSpPr>
        <p:spPr>
          <a:xfrm>
            <a:off x="1581410" y="3544571"/>
            <a:ext cx="10438054" cy="1137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“...A Distância de Nossa Ambulâncias priva o ferido do cuidado Necessário,”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foi então que criou as Ambulâncias Voadoras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875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575BB32-31AA-44A3-93BC-D7F7E9C3B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77" y="-16918"/>
            <a:ext cx="10195510" cy="687491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F3CBBF0-DA7F-4B04-88E2-C759B4592A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3617434B-D1E6-492D-A426-0A43636DC2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0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BEB9A-6DA7-41FA-8267-B24F3A79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603" y="0"/>
            <a:ext cx="10864701" cy="6069496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Larrey introduziu a premissa que os Indivíduos que trabalham nessa “Ambulâncias Voadoras” devem ser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Treinados e Capacitados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para atender no Campo e durante o deslocamento. </a:t>
            </a:r>
            <a:endParaRPr lang="pt-BR" sz="2400" b="0" i="0" u="none" strike="noStrike" baseline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Desenvolveu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Hospitais mais próximos a Linha de Frente e destacou o Rápido Deslocamento de Pacientes do Campo para o Atendimento Médico. </a:t>
            </a:r>
            <a:endParaRPr lang="pt-BR" sz="2400" b="0" i="0" u="none" strike="noStrike" baseline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O Barrão Larrey é reconhecido como 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Pai dos Serviços de Emergências Médicas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na Era Moderna. </a:t>
            </a:r>
            <a:endParaRPr lang="pt-BR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50BD49B-2599-4743-8F6E-69F23BF52E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4A863510-D261-48D7-936B-01492C6A4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BEB9A-6DA7-41FA-8267-B24F3A79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514" y="0"/>
            <a:ext cx="9404928" cy="667333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Em Agosto de 1864, a </a:t>
            </a:r>
            <a:r>
              <a:rPr lang="pt-BR" sz="2400" b="1" i="1" u="none" strike="noStrike" baseline="0" dirty="0">
                <a:solidFill>
                  <a:srgbClr val="FF0000"/>
                </a:solidFill>
                <a:latin typeface="Bookman Old Style" panose="02050604050505020204" pitchFamily="18" charset="0"/>
              </a:rPr>
              <a:t>CRUZ VERMELHA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foi Criada na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Primeira Convenção de Genebra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por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Jean Henri Dunant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. -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Lembrança de Solferino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(livro) 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pt-BR" sz="2400" b="0" i="0" u="none" strike="noStrike" baseline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Em 1891,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Dr. Nicholas Senn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fundador da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Associação de Cirurgiões Militares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disse: </a:t>
            </a:r>
            <a:endParaRPr lang="pt-BR" sz="2400" b="0" i="0" u="none" strike="noStrike" baseline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002060"/>
              </a:buClr>
              <a:buNone/>
            </a:pPr>
            <a:r>
              <a:rPr lang="pt-BR" sz="2400" b="1" i="1" u="none" strike="noStrike" baseline="0" dirty="0">
                <a:solidFill>
                  <a:srgbClr val="FF0000"/>
                </a:solidFill>
                <a:latin typeface="Bookman Old Style" panose="02050604050505020204" pitchFamily="18" charset="0"/>
              </a:rPr>
              <a:t>   “ O Destino dos Feridos está nas mãos de </a:t>
            </a:r>
            <a:endParaRPr lang="pt-BR" sz="2400" b="0" i="0" u="none" strike="noStrike" baseline="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002060"/>
              </a:buClr>
              <a:buNone/>
            </a:pPr>
            <a:r>
              <a:rPr lang="pt-BR" sz="2400" b="1" i="1" u="none" strike="noStrike" baseline="0" dirty="0">
                <a:solidFill>
                  <a:srgbClr val="FF0000"/>
                </a:solidFill>
                <a:latin typeface="Bookman Old Style" panose="02050604050505020204" pitchFamily="18" charset="0"/>
              </a:rPr>
              <a:t>     quem aplica o Primeiro Curativo”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que mesmo </a:t>
            </a:r>
            <a:endParaRPr lang="pt-BR" sz="2400" b="0" i="0" u="none" strike="noStrike" baseline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002060"/>
              </a:buClr>
              <a:buNone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   Tendo sido dita em período tão rudimentar ao APH </a:t>
            </a:r>
          </a:p>
          <a:p>
            <a:pPr marL="0" indent="0">
              <a:lnSpc>
                <a:spcPct val="150000"/>
              </a:lnSpc>
              <a:buClr>
                <a:srgbClr val="002060"/>
              </a:buClr>
              <a:buNone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   estas palavras ainda são válidas ao período atual. </a:t>
            </a:r>
            <a:endParaRPr lang="pt-BR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EFB65FA-A7D9-454F-B21A-3D3D727B9DF4}"/>
              </a:ext>
            </a:extLst>
          </p:cNvPr>
          <p:cNvGrpSpPr/>
          <p:nvPr/>
        </p:nvGrpSpPr>
        <p:grpSpPr>
          <a:xfrm>
            <a:off x="9695146" y="-69575"/>
            <a:ext cx="2565287" cy="2899640"/>
            <a:chOff x="9441004" y="0"/>
            <a:chExt cx="2750996" cy="303229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7C2CFB73-D606-4C8F-9047-190A0AFB5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lum contrast="20000"/>
            </a:blip>
            <a:stretch>
              <a:fillRect/>
            </a:stretch>
          </p:blipFill>
          <p:spPr>
            <a:xfrm>
              <a:off x="9441004" y="0"/>
              <a:ext cx="2750996" cy="22571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E712C98-C45E-4AEE-AC78-2909BAB08131}"/>
                </a:ext>
              </a:extLst>
            </p:cNvPr>
            <p:cNvSpPr txBox="1"/>
            <p:nvPr/>
          </p:nvSpPr>
          <p:spPr>
            <a:xfrm>
              <a:off x="9843051" y="2452949"/>
              <a:ext cx="2083024" cy="5793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endParaRPr lang="pt-BR" sz="12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endParaRPr>
            </a:p>
            <a:p>
              <a:r>
                <a:rPr lang="pt-BR" sz="1800" b="1" i="0" u="none" strike="noStrike" baseline="0" dirty="0">
                  <a:latin typeface="Bookman Old Style" panose="02050604050505020204" pitchFamily="18" charset="0"/>
                </a:rPr>
                <a:t>(1828 - 1910) </a:t>
              </a:r>
              <a:endParaRPr lang="pt-BR" dirty="0">
                <a:latin typeface="Bookman Old Style" panose="02050604050505020204" pitchFamily="18" charset="0"/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03052955-2032-4AD6-AC58-5AD58DE1C9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2034" y="3393079"/>
            <a:ext cx="2064190" cy="275225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5EAEA89-2A77-40B3-882B-3A225F07D2DC}"/>
              </a:ext>
            </a:extLst>
          </p:cNvPr>
          <p:cNvSpPr txBox="1"/>
          <p:nvPr/>
        </p:nvSpPr>
        <p:spPr>
          <a:xfrm>
            <a:off x="9880459" y="6345496"/>
            <a:ext cx="1775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u="none" strike="noStrike" baseline="0" dirty="0">
                <a:latin typeface="Bookman Old Style" panose="02050604050505020204" pitchFamily="18" charset="0"/>
              </a:rPr>
              <a:t>(1844 - 1908) </a:t>
            </a:r>
            <a:endParaRPr lang="pt-BR" dirty="0">
              <a:latin typeface="Bookman Old Style" panose="02050604050505020204" pitchFamily="18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31E9C42-B5C4-49DC-ACFD-F8FA258152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16" name="Espaço Reservado para Conteúdo 5">
            <a:extLst>
              <a:ext uri="{FF2B5EF4-FFF2-40B4-BE49-F238E27FC236}">
                <a16:creationId xmlns:a16="http://schemas.microsoft.com/office/drawing/2014/main" id="{8CDB89D4-4F92-4EE7-9A23-17C4D6E066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1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BEB9A-6DA7-41FA-8267-B24F3A79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603" y="716425"/>
            <a:ext cx="10839647" cy="403061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A Era do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Dr. J.D. “</a:t>
            </a:r>
            <a:r>
              <a:rPr lang="pt-BR" sz="2400" b="1" i="1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Deke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” </a:t>
            </a:r>
            <a:r>
              <a:rPr lang="pt-BR" sz="2400" b="1" i="1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Farrington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começou em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1950</a:t>
            </a:r>
            <a:r>
              <a:rPr lang="pt-BR" sz="24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c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onhecido como o </a:t>
            </a:r>
            <a:r>
              <a:rPr lang="pt-BR" sz="2400" b="1" i="1" u="none" strike="noStrike" baseline="0" dirty="0">
                <a:solidFill>
                  <a:srgbClr val="FF0000"/>
                </a:solidFill>
                <a:latin typeface="Bookman Old Style" panose="02050604050505020204" pitchFamily="18" charset="0"/>
              </a:rPr>
              <a:t>Pai do Serviço de Emergência Médica nos EUA</a:t>
            </a:r>
            <a:r>
              <a:rPr lang="pt-BR" sz="2400" b="0" i="1" u="none" strike="noStrike" baseline="0" dirty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estimulou o desenvolvimento de um melhor APH com seu artigo que foi um marco,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“Morte em uma Vala”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(Death in Ditch).</a:t>
            </a:r>
            <a:endParaRPr lang="pt-BR" sz="2400" b="0" i="0" u="none" strike="noStrike" baseline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Foi Presidente dos Comitês que produziram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Três Documentos 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iniciais que estabelecem a </a:t>
            </a:r>
            <a:r>
              <a:rPr lang="pt-BR" sz="24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Base do Serviço de Emergência Médica</a:t>
            </a:r>
            <a:r>
              <a:rPr lang="pt-BR" sz="2400" b="0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que são:</a:t>
            </a:r>
            <a:endParaRPr lang="pt-BR" sz="2400" b="0" i="0" u="none" strike="noStrike" baseline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04F4421-C36F-4E65-918F-87C551ADF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" t="1714" r="12659" b="8980"/>
          <a:stretch/>
        </p:blipFill>
        <p:spPr>
          <a:xfrm>
            <a:off x="10032234" y="4070960"/>
            <a:ext cx="1880016" cy="278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1693C29-807B-4F32-8F44-541C7B440722}"/>
              </a:ext>
            </a:extLst>
          </p:cNvPr>
          <p:cNvSpPr/>
          <p:nvPr/>
        </p:nvSpPr>
        <p:spPr>
          <a:xfrm>
            <a:off x="1116334" y="0"/>
            <a:ext cx="4979666" cy="7038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t-BR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Era Farrington</a:t>
            </a:r>
            <a:endParaRPr lang="pt-BR" sz="4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68DB1CB-22B3-4474-934A-5C83F3A832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11" name="Espaço Reservado para Conteúdo 5">
            <a:extLst>
              <a:ext uri="{FF2B5EF4-FFF2-40B4-BE49-F238E27FC236}">
                <a16:creationId xmlns:a16="http://schemas.microsoft.com/office/drawing/2014/main" id="{D742A4C4-4830-4424-87AA-F879CF9316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8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BEB9A-6DA7-41FA-8267-B24F3A79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77" y="0"/>
            <a:ext cx="10861745" cy="6361044"/>
          </a:xfrm>
        </p:spPr>
        <p:txBody>
          <a:bodyPr>
            <a:noAutofit/>
          </a:bodyPr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t-BR" sz="30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Lista de Equipamentos Básicos para as Ambulâncias do American College of Surgions.</a:t>
            </a:r>
            <a:endParaRPr lang="pt-BR" sz="3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pt-BR" sz="3000" b="1" i="1" u="none" strike="noStrike" baseline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t-BR" sz="30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As Especificações KKK 1922 de Desing de Ambulâncias do Departamento de Transporte dos EUA. </a:t>
            </a:r>
            <a:endParaRPr lang="pt-BR" sz="3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pt-BR" sz="3000" b="1" i="1" u="none" strike="noStrike" baseline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t-BR" sz="3000" b="1" i="1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Primeiro Programa Básico de Treinamento de Técnico em Emergência Médica (Emergency Medical Technician, EMT.  </a:t>
            </a:r>
            <a:endParaRPr lang="pt-BR" sz="3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1EBD61-3C5C-4A29-BA01-B173EE2F09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62388"/>
            <a:ext cx="891527" cy="891527"/>
          </a:xfrm>
          <a:prstGeom prst="rect">
            <a:avLst/>
          </a:prstGeom>
        </p:spPr>
      </p:pic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4BFF4D5-C62F-4AC4-8F13-9E1CB1BADE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9384"/>
          <a:stretch/>
        </p:blipFill>
        <p:spPr>
          <a:xfrm>
            <a:off x="2179" y="-1680"/>
            <a:ext cx="972287" cy="1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86707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1094</TotalTime>
  <Words>1170</Words>
  <Application>Microsoft Office PowerPoint</Application>
  <PresentationFormat>Widescreen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Book Antiqua</vt:lpstr>
      <vt:lpstr>Bookman Old Style</vt:lpstr>
      <vt:lpstr>Century Gothic</vt:lpstr>
      <vt:lpstr>Wingdings</vt:lpstr>
      <vt:lpstr>Wingdings 3</vt:lpstr>
      <vt:lpstr>Cacho</vt:lpstr>
      <vt:lpstr>Apresentação do PowerPoint</vt:lpstr>
      <vt:lpstr>A História do APH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História da Estrela da Vida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Atendimento Pré Hospitalar (APH)</dc:title>
  <dc:creator>Usuário</dc:creator>
  <cp:lastModifiedBy>Marco Almeida</cp:lastModifiedBy>
  <cp:revision>114</cp:revision>
  <dcterms:created xsi:type="dcterms:W3CDTF">2022-10-01T14:19:18Z</dcterms:created>
  <dcterms:modified xsi:type="dcterms:W3CDTF">2025-09-05T19:31:53Z</dcterms:modified>
</cp:coreProperties>
</file>